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6" r:id="rId2"/>
    <p:sldId id="277" r:id="rId3"/>
    <p:sldId id="292" r:id="rId4"/>
    <p:sldId id="278" r:id="rId5"/>
    <p:sldId id="288" r:id="rId6"/>
    <p:sldId id="276" r:id="rId7"/>
    <p:sldId id="286" r:id="rId8"/>
    <p:sldId id="289" r:id="rId9"/>
    <p:sldId id="285" r:id="rId10"/>
    <p:sldId id="290" r:id="rId11"/>
    <p:sldId id="296" r:id="rId12"/>
    <p:sldId id="298" r:id="rId13"/>
    <p:sldId id="279" r:id="rId14"/>
    <p:sldId id="294" r:id="rId15"/>
    <p:sldId id="282" r:id="rId16"/>
    <p:sldId id="283" r:id="rId17"/>
    <p:sldId id="291" r:id="rId18"/>
    <p:sldId id="274"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FDF7"/>
    <a:srgbClr val="4C574C"/>
    <a:srgbClr val="384438"/>
    <a:srgbClr val="E7F0E7"/>
    <a:srgbClr val="FFFFFF"/>
    <a:srgbClr val="272B27"/>
    <a:srgbClr val="F0FAF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2" d="100"/>
          <a:sy n="112" d="100"/>
        </p:scale>
        <p:origin x="51" y="55"/>
      </p:cViewPr>
      <p:guideLst/>
    </p:cSldViewPr>
  </p:slideViewPr>
  <p:notesTextViewPr>
    <p:cViewPr>
      <p:scale>
        <a:sx n="1" d="1"/>
        <a:sy n="1" d="1"/>
      </p:scale>
      <p:origin x="0" y="0"/>
    </p:cViewPr>
  </p:notesTextViewPr>
  <p:sorterViewPr>
    <p:cViewPr>
      <p:scale>
        <a:sx n="160" d="100"/>
        <a:sy n="16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vid Roach" userId="8cb8980f3a5b7746" providerId="LiveId" clId="{ACB8DC32-BA3D-4960-B62D-393237F42AE8}"/>
    <pc:docChg chg="custSel modSld">
      <pc:chgData name="David Roach" userId="8cb8980f3a5b7746" providerId="LiveId" clId="{ACB8DC32-BA3D-4960-B62D-393237F42AE8}" dt="2024-06-24T11:28:24.123" v="0" actId="33524"/>
      <pc:docMkLst>
        <pc:docMk/>
      </pc:docMkLst>
      <pc:sldChg chg="modSp mod">
        <pc:chgData name="David Roach" userId="8cb8980f3a5b7746" providerId="LiveId" clId="{ACB8DC32-BA3D-4960-B62D-393237F42AE8}" dt="2024-06-24T11:28:24.123" v="0" actId="33524"/>
        <pc:sldMkLst>
          <pc:docMk/>
          <pc:sldMk cId="605536249" sldId="277"/>
        </pc:sldMkLst>
        <pc:spChg chg="mod">
          <ac:chgData name="David Roach" userId="8cb8980f3a5b7746" providerId="LiveId" clId="{ACB8DC32-BA3D-4960-B62D-393237F42AE8}" dt="2024-06-24T11:28:24.123" v="0" actId="33524"/>
          <ac:spMkLst>
            <pc:docMk/>
            <pc:sldMk cId="605536249" sldId="277"/>
            <ac:spMk id="3" creationId="{0917BF06-3F72-F850-8980-1A402167BD5C}"/>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7B297B4-8B8E-4100-AB83-AFFA5A3DC6FB}" type="datetimeFigureOut">
              <a:rPr lang="en-US" smtClean="0"/>
              <a:t>6/24/2024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4C3D64-12A3-41E2-A2E5-B50C28678D3F}" type="slidenum">
              <a:rPr lang="en-US" smtClean="0"/>
              <a:t>‹#›</a:t>
            </a:fld>
            <a:endParaRPr lang="en-US" dirty="0"/>
          </a:p>
        </p:txBody>
      </p:sp>
    </p:spTree>
    <p:extLst>
      <p:ext uri="{BB962C8B-B14F-4D97-AF65-F5344CB8AC3E}">
        <p14:creationId xmlns:p14="http://schemas.microsoft.com/office/powerpoint/2010/main" val="29949460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smtClean="0"/>
              <a:t>1</a:t>
            </a:fld>
            <a:endParaRPr lang="en-US" dirty="0"/>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Google Shape;37;p2:notes"/>
          <p:cNvSpPr>
            <a:spLocks noGrp="1" noRot="1" noChangeAspect="1"/>
          </p:cNvSpPr>
          <p:nvPr>
            <p:ph type="sldImg" idx="2"/>
          </p:nvPr>
        </p:nvSpPr>
        <p:spPr>
          <a:xfrm>
            <a:off x="107950" y="741363"/>
            <a:ext cx="6580188" cy="37020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8" name="Google Shape;38;p2:notes"/>
          <p:cNvSpPr txBox="1">
            <a:spLocks noGrp="1"/>
          </p:cNvSpPr>
          <p:nvPr>
            <p:ph type="body" idx="1"/>
          </p:nvPr>
        </p:nvSpPr>
        <p:spPr>
          <a:xfrm>
            <a:off x="679450" y="4689475"/>
            <a:ext cx="5438775" cy="4443413"/>
          </a:xfrm>
          <a:prstGeom prst="rect">
            <a:avLst/>
          </a:prstGeom>
          <a:noFill/>
          <a:ln>
            <a:noFill/>
          </a:ln>
        </p:spPr>
        <p:txBody>
          <a:bodyPr spcFirstLastPara="1" wrap="square" lIns="92925" tIns="46450" rIns="92925" bIns="46450" anchor="t" anchorCtr="0">
            <a:noAutofit/>
          </a:bodyPr>
          <a:lstStyle/>
          <a:p>
            <a:pPr marL="0" lvl="0" indent="0" algn="l" rtl="0">
              <a:spcBef>
                <a:spcPts val="0"/>
              </a:spcBef>
              <a:spcAft>
                <a:spcPts val="0"/>
              </a:spcAft>
              <a:buNone/>
            </a:pPr>
            <a:endParaRPr dirty="0"/>
          </a:p>
        </p:txBody>
      </p:sp>
      <p:sp>
        <p:nvSpPr>
          <p:cNvPr id="39" name="Google Shape;39;p2:notes"/>
          <p:cNvSpPr txBox="1">
            <a:spLocks noGrp="1"/>
          </p:cNvSpPr>
          <p:nvPr>
            <p:ph type="sldNum" idx="12"/>
          </p:nvPr>
        </p:nvSpPr>
        <p:spPr>
          <a:xfrm>
            <a:off x="3851275" y="9378950"/>
            <a:ext cx="2944813" cy="493713"/>
          </a:xfrm>
          <a:prstGeom prst="rect">
            <a:avLst/>
          </a:prstGeom>
          <a:noFill/>
          <a:ln>
            <a:noFill/>
          </a:ln>
        </p:spPr>
        <p:txBody>
          <a:bodyPr spcFirstLastPara="1" wrap="square" lIns="92925" tIns="46450" rIns="92925" bIns="4645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de-CH" sz="1200" b="0" i="0" u="none" strike="noStrike" kern="0" cap="none" spc="0" normalizeH="0" baseline="0" noProof="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10</a:t>
            </a:fld>
            <a:endParaRPr kumimoji="0" sz="12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4414159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Google Shape;37;p2:notes"/>
          <p:cNvSpPr>
            <a:spLocks noGrp="1" noRot="1" noChangeAspect="1"/>
          </p:cNvSpPr>
          <p:nvPr>
            <p:ph type="sldImg" idx="2"/>
          </p:nvPr>
        </p:nvSpPr>
        <p:spPr>
          <a:xfrm>
            <a:off x="107950" y="741363"/>
            <a:ext cx="6580188" cy="37020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8" name="Google Shape;38;p2:notes"/>
          <p:cNvSpPr txBox="1">
            <a:spLocks noGrp="1"/>
          </p:cNvSpPr>
          <p:nvPr>
            <p:ph type="body" idx="1"/>
          </p:nvPr>
        </p:nvSpPr>
        <p:spPr>
          <a:xfrm>
            <a:off x="679450" y="4689475"/>
            <a:ext cx="5438775" cy="4443413"/>
          </a:xfrm>
          <a:prstGeom prst="rect">
            <a:avLst/>
          </a:prstGeom>
          <a:noFill/>
          <a:ln>
            <a:noFill/>
          </a:ln>
        </p:spPr>
        <p:txBody>
          <a:bodyPr spcFirstLastPara="1" wrap="square" lIns="92925" tIns="46450" rIns="92925" bIns="46450" anchor="t" anchorCtr="0">
            <a:noAutofit/>
          </a:bodyPr>
          <a:lstStyle/>
          <a:p>
            <a:pPr marL="0" lvl="0" indent="0" algn="l" rtl="0">
              <a:spcBef>
                <a:spcPts val="0"/>
              </a:spcBef>
              <a:spcAft>
                <a:spcPts val="0"/>
              </a:spcAft>
              <a:buNone/>
            </a:pPr>
            <a:endParaRPr dirty="0"/>
          </a:p>
        </p:txBody>
      </p:sp>
      <p:sp>
        <p:nvSpPr>
          <p:cNvPr id="39" name="Google Shape;39;p2:notes"/>
          <p:cNvSpPr txBox="1">
            <a:spLocks noGrp="1"/>
          </p:cNvSpPr>
          <p:nvPr>
            <p:ph type="sldNum" idx="12"/>
          </p:nvPr>
        </p:nvSpPr>
        <p:spPr>
          <a:xfrm>
            <a:off x="3851275" y="9378950"/>
            <a:ext cx="2944813" cy="493713"/>
          </a:xfrm>
          <a:prstGeom prst="rect">
            <a:avLst/>
          </a:prstGeom>
          <a:noFill/>
          <a:ln>
            <a:noFill/>
          </a:ln>
        </p:spPr>
        <p:txBody>
          <a:bodyPr spcFirstLastPara="1" wrap="square" lIns="92925" tIns="46450" rIns="92925" bIns="4645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de-CH" sz="1200" b="0" i="0" u="none" strike="noStrike" kern="0" cap="none" spc="0" normalizeH="0" baseline="0" noProof="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11</a:t>
            </a:fld>
            <a:endParaRPr kumimoji="0" sz="12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181628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Google Shape;37;p2:notes"/>
          <p:cNvSpPr>
            <a:spLocks noGrp="1" noRot="1" noChangeAspect="1"/>
          </p:cNvSpPr>
          <p:nvPr>
            <p:ph type="sldImg" idx="2"/>
          </p:nvPr>
        </p:nvSpPr>
        <p:spPr>
          <a:xfrm>
            <a:off x="107950" y="741363"/>
            <a:ext cx="6580188" cy="37020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8" name="Google Shape;38;p2:notes"/>
          <p:cNvSpPr txBox="1">
            <a:spLocks noGrp="1"/>
          </p:cNvSpPr>
          <p:nvPr>
            <p:ph type="body" idx="1"/>
          </p:nvPr>
        </p:nvSpPr>
        <p:spPr>
          <a:xfrm>
            <a:off x="679450" y="4689475"/>
            <a:ext cx="5438775" cy="4443413"/>
          </a:xfrm>
          <a:prstGeom prst="rect">
            <a:avLst/>
          </a:prstGeom>
          <a:noFill/>
          <a:ln>
            <a:noFill/>
          </a:ln>
        </p:spPr>
        <p:txBody>
          <a:bodyPr spcFirstLastPara="1" wrap="square" lIns="92925" tIns="46450" rIns="92925" bIns="46450" anchor="t" anchorCtr="0">
            <a:noAutofit/>
          </a:bodyPr>
          <a:lstStyle/>
          <a:p>
            <a:pPr marL="0" lvl="0" indent="0" algn="l" rtl="0">
              <a:spcBef>
                <a:spcPts val="0"/>
              </a:spcBef>
              <a:spcAft>
                <a:spcPts val="0"/>
              </a:spcAft>
              <a:buNone/>
            </a:pPr>
            <a:endParaRPr dirty="0"/>
          </a:p>
        </p:txBody>
      </p:sp>
      <p:sp>
        <p:nvSpPr>
          <p:cNvPr id="39" name="Google Shape;39;p2:notes"/>
          <p:cNvSpPr txBox="1">
            <a:spLocks noGrp="1"/>
          </p:cNvSpPr>
          <p:nvPr>
            <p:ph type="sldNum" idx="12"/>
          </p:nvPr>
        </p:nvSpPr>
        <p:spPr>
          <a:xfrm>
            <a:off x="3851275" y="9378950"/>
            <a:ext cx="2944813" cy="493713"/>
          </a:xfrm>
          <a:prstGeom prst="rect">
            <a:avLst/>
          </a:prstGeom>
          <a:noFill/>
          <a:ln>
            <a:noFill/>
          </a:ln>
        </p:spPr>
        <p:txBody>
          <a:bodyPr spcFirstLastPara="1" wrap="square" lIns="92925" tIns="46450" rIns="92925" bIns="4645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de-CH" sz="1200" b="0" i="0" u="none" strike="noStrike" kern="0" cap="none" spc="0" normalizeH="0" baseline="0" noProof="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12</a:t>
            </a:fld>
            <a:endParaRPr kumimoji="0" sz="12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0816902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Google Shape;37;p2:notes"/>
          <p:cNvSpPr>
            <a:spLocks noGrp="1" noRot="1" noChangeAspect="1"/>
          </p:cNvSpPr>
          <p:nvPr>
            <p:ph type="sldImg" idx="2"/>
          </p:nvPr>
        </p:nvSpPr>
        <p:spPr>
          <a:xfrm>
            <a:off x="107950" y="741363"/>
            <a:ext cx="6580188" cy="37020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8" name="Google Shape;38;p2:notes"/>
          <p:cNvSpPr txBox="1">
            <a:spLocks noGrp="1"/>
          </p:cNvSpPr>
          <p:nvPr>
            <p:ph type="body" idx="1"/>
          </p:nvPr>
        </p:nvSpPr>
        <p:spPr>
          <a:xfrm>
            <a:off x="679450" y="4689475"/>
            <a:ext cx="5438775" cy="4443413"/>
          </a:xfrm>
          <a:prstGeom prst="rect">
            <a:avLst/>
          </a:prstGeom>
          <a:noFill/>
          <a:ln>
            <a:noFill/>
          </a:ln>
        </p:spPr>
        <p:txBody>
          <a:bodyPr spcFirstLastPara="1" wrap="square" lIns="92925" tIns="46450" rIns="92925" bIns="46450" anchor="t" anchorCtr="0">
            <a:noAutofit/>
          </a:bodyPr>
          <a:lstStyle/>
          <a:p>
            <a:pPr marL="0" lvl="0" indent="0" algn="l" rtl="0">
              <a:spcBef>
                <a:spcPts val="0"/>
              </a:spcBef>
              <a:spcAft>
                <a:spcPts val="0"/>
              </a:spcAft>
              <a:buNone/>
            </a:pPr>
            <a:endParaRPr dirty="0"/>
          </a:p>
        </p:txBody>
      </p:sp>
      <p:sp>
        <p:nvSpPr>
          <p:cNvPr id="39" name="Google Shape;39;p2:notes"/>
          <p:cNvSpPr txBox="1">
            <a:spLocks noGrp="1"/>
          </p:cNvSpPr>
          <p:nvPr>
            <p:ph type="sldNum" idx="12"/>
          </p:nvPr>
        </p:nvSpPr>
        <p:spPr>
          <a:xfrm>
            <a:off x="3851275" y="9378950"/>
            <a:ext cx="2944813" cy="493713"/>
          </a:xfrm>
          <a:prstGeom prst="rect">
            <a:avLst/>
          </a:prstGeom>
          <a:noFill/>
          <a:ln>
            <a:noFill/>
          </a:ln>
        </p:spPr>
        <p:txBody>
          <a:bodyPr spcFirstLastPara="1" wrap="square" lIns="92925" tIns="46450" rIns="92925" bIns="4645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de-CH" sz="1200" b="0" i="0" u="none" strike="noStrike" kern="0" cap="none" spc="0" normalizeH="0" baseline="0" noProof="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13</a:t>
            </a:fld>
            <a:endParaRPr kumimoji="0" sz="12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41084585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Google Shape;37;p2:notes"/>
          <p:cNvSpPr>
            <a:spLocks noGrp="1" noRot="1" noChangeAspect="1"/>
          </p:cNvSpPr>
          <p:nvPr>
            <p:ph type="sldImg" idx="2"/>
          </p:nvPr>
        </p:nvSpPr>
        <p:spPr>
          <a:xfrm>
            <a:off x="107950" y="741363"/>
            <a:ext cx="6580188" cy="37020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8" name="Google Shape;38;p2:notes"/>
          <p:cNvSpPr txBox="1">
            <a:spLocks noGrp="1"/>
          </p:cNvSpPr>
          <p:nvPr>
            <p:ph type="body" idx="1"/>
          </p:nvPr>
        </p:nvSpPr>
        <p:spPr>
          <a:xfrm>
            <a:off x="679450" y="4689475"/>
            <a:ext cx="5438775" cy="4443413"/>
          </a:xfrm>
          <a:prstGeom prst="rect">
            <a:avLst/>
          </a:prstGeom>
          <a:noFill/>
          <a:ln>
            <a:noFill/>
          </a:ln>
        </p:spPr>
        <p:txBody>
          <a:bodyPr spcFirstLastPara="1" wrap="square" lIns="92925" tIns="46450" rIns="92925" bIns="46450" anchor="t" anchorCtr="0">
            <a:noAutofit/>
          </a:bodyPr>
          <a:lstStyle/>
          <a:p>
            <a:pPr marL="0" lvl="0" indent="0" algn="l" rtl="0">
              <a:spcBef>
                <a:spcPts val="0"/>
              </a:spcBef>
              <a:spcAft>
                <a:spcPts val="0"/>
              </a:spcAft>
              <a:buNone/>
            </a:pPr>
            <a:endParaRPr dirty="0"/>
          </a:p>
        </p:txBody>
      </p:sp>
      <p:sp>
        <p:nvSpPr>
          <p:cNvPr id="39" name="Google Shape;39;p2:notes"/>
          <p:cNvSpPr txBox="1">
            <a:spLocks noGrp="1"/>
          </p:cNvSpPr>
          <p:nvPr>
            <p:ph type="sldNum" idx="12"/>
          </p:nvPr>
        </p:nvSpPr>
        <p:spPr>
          <a:xfrm>
            <a:off x="3851275" y="9378950"/>
            <a:ext cx="2944813" cy="493713"/>
          </a:xfrm>
          <a:prstGeom prst="rect">
            <a:avLst/>
          </a:prstGeom>
          <a:noFill/>
          <a:ln>
            <a:noFill/>
          </a:ln>
        </p:spPr>
        <p:txBody>
          <a:bodyPr spcFirstLastPara="1" wrap="square" lIns="92925" tIns="46450" rIns="92925" bIns="4645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de-CH" sz="1200" b="0" i="0" u="none" strike="noStrike" kern="0" cap="none" spc="0" normalizeH="0" baseline="0" noProof="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14</a:t>
            </a:fld>
            <a:endParaRPr kumimoji="0" sz="12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838300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Google Shape;37;p2:notes"/>
          <p:cNvSpPr>
            <a:spLocks noGrp="1" noRot="1" noChangeAspect="1"/>
          </p:cNvSpPr>
          <p:nvPr>
            <p:ph type="sldImg" idx="2"/>
          </p:nvPr>
        </p:nvSpPr>
        <p:spPr>
          <a:xfrm>
            <a:off x="107950" y="741363"/>
            <a:ext cx="6580188" cy="37020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8" name="Google Shape;38;p2:notes"/>
          <p:cNvSpPr txBox="1">
            <a:spLocks noGrp="1"/>
          </p:cNvSpPr>
          <p:nvPr>
            <p:ph type="body" idx="1"/>
          </p:nvPr>
        </p:nvSpPr>
        <p:spPr>
          <a:xfrm>
            <a:off x="679450" y="4689475"/>
            <a:ext cx="5438775" cy="4443413"/>
          </a:xfrm>
          <a:prstGeom prst="rect">
            <a:avLst/>
          </a:prstGeom>
          <a:noFill/>
          <a:ln>
            <a:noFill/>
          </a:ln>
        </p:spPr>
        <p:txBody>
          <a:bodyPr spcFirstLastPara="1" wrap="square" lIns="92925" tIns="46450" rIns="92925" bIns="46450" anchor="t" anchorCtr="0">
            <a:noAutofit/>
          </a:bodyPr>
          <a:lstStyle/>
          <a:p>
            <a:pPr marL="0" lvl="0" indent="0" algn="l" rtl="0">
              <a:spcBef>
                <a:spcPts val="0"/>
              </a:spcBef>
              <a:spcAft>
                <a:spcPts val="0"/>
              </a:spcAft>
              <a:buNone/>
            </a:pPr>
            <a:endParaRPr dirty="0"/>
          </a:p>
        </p:txBody>
      </p:sp>
      <p:sp>
        <p:nvSpPr>
          <p:cNvPr id="39" name="Google Shape;39;p2:notes"/>
          <p:cNvSpPr txBox="1">
            <a:spLocks noGrp="1"/>
          </p:cNvSpPr>
          <p:nvPr>
            <p:ph type="sldNum" idx="12"/>
          </p:nvPr>
        </p:nvSpPr>
        <p:spPr>
          <a:xfrm>
            <a:off x="3851275" y="9378950"/>
            <a:ext cx="2944813" cy="493713"/>
          </a:xfrm>
          <a:prstGeom prst="rect">
            <a:avLst/>
          </a:prstGeom>
          <a:noFill/>
          <a:ln>
            <a:noFill/>
          </a:ln>
        </p:spPr>
        <p:txBody>
          <a:bodyPr spcFirstLastPara="1" wrap="square" lIns="92925" tIns="46450" rIns="92925" bIns="4645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de-CH" sz="1200" b="0" i="0" u="none" strike="noStrike" kern="0" cap="none" spc="0" normalizeH="0" baseline="0" noProof="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15</a:t>
            </a:fld>
            <a:endParaRPr kumimoji="0" sz="12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1539693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Google Shape;37;p2:notes"/>
          <p:cNvSpPr>
            <a:spLocks noGrp="1" noRot="1" noChangeAspect="1"/>
          </p:cNvSpPr>
          <p:nvPr>
            <p:ph type="sldImg" idx="2"/>
          </p:nvPr>
        </p:nvSpPr>
        <p:spPr>
          <a:xfrm>
            <a:off x="107950" y="741363"/>
            <a:ext cx="6580188" cy="37020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8" name="Google Shape;38;p2:notes"/>
          <p:cNvSpPr txBox="1">
            <a:spLocks noGrp="1"/>
          </p:cNvSpPr>
          <p:nvPr>
            <p:ph type="body" idx="1"/>
          </p:nvPr>
        </p:nvSpPr>
        <p:spPr>
          <a:xfrm>
            <a:off x="679450" y="4689475"/>
            <a:ext cx="5438775" cy="4443413"/>
          </a:xfrm>
          <a:prstGeom prst="rect">
            <a:avLst/>
          </a:prstGeom>
          <a:noFill/>
          <a:ln>
            <a:noFill/>
          </a:ln>
        </p:spPr>
        <p:txBody>
          <a:bodyPr spcFirstLastPara="1" wrap="square" lIns="92925" tIns="46450" rIns="92925" bIns="46450" anchor="t" anchorCtr="0">
            <a:noAutofit/>
          </a:bodyPr>
          <a:lstStyle/>
          <a:p>
            <a:pPr marL="0" lvl="0" indent="0" algn="l" rtl="0">
              <a:spcBef>
                <a:spcPts val="0"/>
              </a:spcBef>
              <a:spcAft>
                <a:spcPts val="0"/>
              </a:spcAft>
              <a:buNone/>
            </a:pPr>
            <a:endParaRPr dirty="0"/>
          </a:p>
        </p:txBody>
      </p:sp>
      <p:sp>
        <p:nvSpPr>
          <p:cNvPr id="39" name="Google Shape;39;p2:notes"/>
          <p:cNvSpPr txBox="1">
            <a:spLocks noGrp="1"/>
          </p:cNvSpPr>
          <p:nvPr>
            <p:ph type="sldNum" idx="12"/>
          </p:nvPr>
        </p:nvSpPr>
        <p:spPr>
          <a:xfrm>
            <a:off x="3851275" y="9378950"/>
            <a:ext cx="2944813" cy="493713"/>
          </a:xfrm>
          <a:prstGeom prst="rect">
            <a:avLst/>
          </a:prstGeom>
          <a:noFill/>
          <a:ln>
            <a:noFill/>
          </a:ln>
        </p:spPr>
        <p:txBody>
          <a:bodyPr spcFirstLastPara="1" wrap="square" lIns="92925" tIns="46450" rIns="92925" bIns="4645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de-CH" sz="1200" b="0" i="0" u="none" strike="noStrike" kern="0" cap="none" spc="0" normalizeH="0" baseline="0" noProof="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16</a:t>
            </a:fld>
            <a:endParaRPr kumimoji="0" sz="12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9975698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Google Shape;37;p2:notes"/>
          <p:cNvSpPr>
            <a:spLocks noGrp="1" noRot="1" noChangeAspect="1"/>
          </p:cNvSpPr>
          <p:nvPr>
            <p:ph type="sldImg" idx="2"/>
          </p:nvPr>
        </p:nvSpPr>
        <p:spPr>
          <a:xfrm>
            <a:off x="107950" y="741363"/>
            <a:ext cx="6580188" cy="37020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8" name="Google Shape;38;p2:notes"/>
          <p:cNvSpPr txBox="1">
            <a:spLocks noGrp="1"/>
          </p:cNvSpPr>
          <p:nvPr>
            <p:ph type="body" idx="1"/>
          </p:nvPr>
        </p:nvSpPr>
        <p:spPr>
          <a:xfrm>
            <a:off x="679450" y="4689475"/>
            <a:ext cx="5438775" cy="4443413"/>
          </a:xfrm>
          <a:prstGeom prst="rect">
            <a:avLst/>
          </a:prstGeom>
          <a:noFill/>
          <a:ln>
            <a:noFill/>
          </a:ln>
        </p:spPr>
        <p:txBody>
          <a:bodyPr spcFirstLastPara="1" wrap="square" lIns="92925" tIns="46450" rIns="92925" bIns="46450" anchor="t" anchorCtr="0">
            <a:noAutofit/>
          </a:bodyPr>
          <a:lstStyle/>
          <a:p>
            <a:pPr marL="0" lvl="0" indent="0" algn="l" rtl="0">
              <a:spcBef>
                <a:spcPts val="0"/>
              </a:spcBef>
              <a:spcAft>
                <a:spcPts val="0"/>
              </a:spcAft>
              <a:buNone/>
            </a:pPr>
            <a:endParaRPr dirty="0"/>
          </a:p>
        </p:txBody>
      </p:sp>
      <p:sp>
        <p:nvSpPr>
          <p:cNvPr id="39" name="Google Shape;39;p2:notes"/>
          <p:cNvSpPr txBox="1">
            <a:spLocks noGrp="1"/>
          </p:cNvSpPr>
          <p:nvPr>
            <p:ph type="sldNum" idx="12"/>
          </p:nvPr>
        </p:nvSpPr>
        <p:spPr>
          <a:xfrm>
            <a:off x="3851275" y="9378950"/>
            <a:ext cx="2944813" cy="493713"/>
          </a:xfrm>
          <a:prstGeom prst="rect">
            <a:avLst/>
          </a:prstGeom>
          <a:noFill/>
          <a:ln>
            <a:noFill/>
          </a:ln>
        </p:spPr>
        <p:txBody>
          <a:bodyPr spcFirstLastPara="1" wrap="square" lIns="92925" tIns="46450" rIns="92925" bIns="4645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de-CH" sz="1200" b="0" i="0" u="none" strike="noStrike" kern="0" cap="none" spc="0" normalizeH="0" baseline="0" noProof="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17</a:t>
            </a:fld>
            <a:endParaRPr kumimoji="0" sz="12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6507225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Google Shape;37;p2:notes"/>
          <p:cNvSpPr>
            <a:spLocks noGrp="1" noRot="1" noChangeAspect="1"/>
          </p:cNvSpPr>
          <p:nvPr>
            <p:ph type="sldImg" idx="2"/>
          </p:nvPr>
        </p:nvSpPr>
        <p:spPr>
          <a:xfrm>
            <a:off x="107950" y="741363"/>
            <a:ext cx="6580188" cy="37020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8" name="Google Shape;38;p2:notes"/>
          <p:cNvSpPr txBox="1">
            <a:spLocks noGrp="1"/>
          </p:cNvSpPr>
          <p:nvPr>
            <p:ph type="body" idx="1"/>
          </p:nvPr>
        </p:nvSpPr>
        <p:spPr>
          <a:xfrm>
            <a:off x="679450" y="4689475"/>
            <a:ext cx="5438775" cy="4443413"/>
          </a:xfrm>
          <a:prstGeom prst="rect">
            <a:avLst/>
          </a:prstGeom>
          <a:noFill/>
          <a:ln>
            <a:noFill/>
          </a:ln>
        </p:spPr>
        <p:txBody>
          <a:bodyPr spcFirstLastPara="1" wrap="square" lIns="92925" tIns="46450" rIns="92925" bIns="46450" anchor="t" anchorCtr="0">
            <a:noAutofit/>
          </a:bodyPr>
          <a:lstStyle/>
          <a:p>
            <a:pPr marL="0" lvl="0" indent="0" algn="l" rtl="0">
              <a:spcBef>
                <a:spcPts val="0"/>
              </a:spcBef>
              <a:spcAft>
                <a:spcPts val="0"/>
              </a:spcAft>
              <a:buNone/>
            </a:pPr>
            <a:endParaRPr dirty="0"/>
          </a:p>
        </p:txBody>
      </p:sp>
      <p:sp>
        <p:nvSpPr>
          <p:cNvPr id="39" name="Google Shape;39;p2:notes"/>
          <p:cNvSpPr txBox="1">
            <a:spLocks noGrp="1"/>
          </p:cNvSpPr>
          <p:nvPr>
            <p:ph type="sldNum" idx="12"/>
          </p:nvPr>
        </p:nvSpPr>
        <p:spPr>
          <a:xfrm>
            <a:off x="3851275" y="9378950"/>
            <a:ext cx="2944813" cy="493713"/>
          </a:xfrm>
          <a:prstGeom prst="rect">
            <a:avLst/>
          </a:prstGeom>
          <a:noFill/>
          <a:ln>
            <a:noFill/>
          </a:ln>
        </p:spPr>
        <p:txBody>
          <a:bodyPr spcFirstLastPara="1" wrap="square" lIns="92925" tIns="46450" rIns="92925" bIns="4645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de-CH" sz="1200" b="0" i="0" u="none" strike="noStrike" kern="0" cap="none" spc="0" normalizeH="0" baseline="0" noProof="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a:t>
            </a:fld>
            <a:endParaRPr kumimoji="0" sz="12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467885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Google Shape;37;p2:notes"/>
          <p:cNvSpPr>
            <a:spLocks noGrp="1" noRot="1" noChangeAspect="1"/>
          </p:cNvSpPr>
          <p:nvPr>
            <p:ph type="sldImg" idx="2"/>
          </p:nvPr>
        </p:nvSpPr>
        <p:spPr>
          <a:xfrm>
            <a:off x="107950" y="741363"/>
            <a:ext cx="6580188" cy="37020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8" name="Google Shape;38;p2:notes"/>
          <p:cNvSpPr txBox="1">
            <a:spLocks noGrp="1"/>
          </p:cNvSpPr>
          <p:nvPr>
            <p:ph type="body" idx="1"/>
          </p:nvPr>
        </p:nvSpPr>
        <p:spPr>
          <a:xfrm>
            <a:off x="679450" y="4689475"/>
            <a:ext cx="5438775" cy="4443413"/>
          </a:xfrm>
          <a:prstGeom prst="rect">
            <a:avLst/>
          </a:prstGeom>
          <a:noFill/>
          <a:ln>
            <a:noFill/>
          </a:ln>
        </p:spPr>
        <p:txBody>
          <a:bodyPr spcFirstLastPara="1" wrap="square" lIns="92925" tIns="46450" rIns="92925" bIns="46450" anchor="t" anchorCtr="0">
            <a:noAutofit/>
          </a:bodyPr>
          <a:lstStyle/>
          <a:p>
            <a:pPr marL="0" lvl="0" indent="0" algn="l" rtl="0">
              <a:spcBef>
                <a:spcPts val="0"/>
              </a:spcBef>
              <a:spcAft>
                <a:spcPts val="0"/>
              </a:spcAft>
              <a:buNone/>
            </a:pPr>
            <a:endParaRPr dirty="0"/>
          </a:p>
        </p:txBody>
      </p:sp>
      <p:sp>
        <p:nvSpPr>
          <p:cNvPr id="39" name="Google Shape;39;p2:notes"/>
          <p:cNvSpPr txBox="1">
            <a:spLocks noGrp="1"/>
          </p:cNvSpPr>
          <p:nvPr>
            <p:ph type="sldNum" idx="12"/>
          </p:nvPr>
        </p:nvSpPr>
        <p:spPr>
          <a:xfrm>
            <a:off x="3851275" y="9378950"/>
            <a:ext cx="2944813" cy="493713"/>
          </a:xfrm>
          <a:prstGeom prst="rect">
            <a:avLst/>
          </a:prstGeom>
          <a:noFill/>
          <a:ln>
            <a:noFill/>
          </a:ln>
        </p:spPr>
        <p:txBody>
          <a:bodyPr spcFirstLastPara="1" wrap="square" lIns="92925" tIns="46450" rIns="92925" bIns="4645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de-CH" sz="1200" b="0" i="0" u="none" strike="noStrike" kern="0" cap="none" spc="0" normalizeH="0" baseline="0" noProof="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a:t>
            </a:fld>
            <a:endParaRPr kumimoji="0" sz="12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691070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Google Shape;37;p2:notes"/>
          <p:cNvSpPr>
            <a:spLocks noGrp="1" noRot="1" noChangeAspect="1"/>
          </p:cNvSpPr>
          <p:nvPr>
            <p:ph type="sldImg" idx="2"/>
          </p:nvPr>
        </p:nvSpPr>
        <p:spPr>
          <a:xfrm>
            <a:off x="107950" y="741363"/>
            <a:ext cx="6580188" cy="37020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8" name="Google Shape;38;p2:notes"/>
          <p:cNvSpPr txBox="1">
            <a:spLocks noGrp="1"/>
          </p:cNvSpPr>
          <p:nvPr>
            <p:ph type="body" idx="1"/>
          </p:nvPr>
        </p:nvSpPr>
        <p:spPr>
          <a:xfrm>
            <a:off x="679450" y="4689475"/>
            <a:ext cx="5438775" cy="4443413"/>
          </a:xfrm>
          <a:prstGeom prst="rect">
            <a:avLst/>
          </a:prstGeom>
          <a:noFill/>
          <a:ln>
            <a:noFill/>
          </a:ln>
        </p:spPr>
        <p:txBody>
          <a:bodyPr spcFirstLastPara="1" wrap="square" lIns="92925" tIns="46450" rIns="92925" bIns="46450" anchor="t" anchorCtr="0">
            <a:noAutofit/>
          </a:bodyPr>
          <a:lstStyle/>
          <a:p>
            <a:pPr marL="0" lvl="0" indent="0" algn="l" rtl="0">
              <a:spcBef>
                <a:spcPts val="0"/>
              </a:spcBef>
              <a:spcAft>
                <a:spcPts val="0"/>
              </a:spcAft>
              <a:buNone/>
            </a:pPr>
            <a:endParaRPr dirty="0"/>
          </a:p>
        </p:txBody>
      </p:sp>
      <p:sp>
        <p:nvSpPr>
          <p:cNvPr id="39" name="Google Shape;39;p2:notes"/>
          <p:cNvSpPr txBox="1">
            <a:spLocks noGrp="1"/>
          </p:cNvSpPr>
          <p:nvPr>
            <p:ph type="sldNum" idx="12"/>
          </p:nvPr>
        </p:nvSpPr>
        <p:spPr>
          <a:xfrm>
            <a:off x="3851275" y="9378950"/>
            <a:ext cx="2944813" cy="493713"/>
          </a:xfrm>
          <a:prstGeom prst="rect">
            <a:avLst/>
          </a:prstGeom>
          <a:noFill/>
          <a:ln>
            <a:noFill/>
          </a:ln>
        </p:spPr>
        <p:txBody>
          <a:bodyPr spcFirstLastPara="1" wrap="square" lIns="92925" tIns="46450" rIns="92925" bIns="4645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de-CH" sz="1200" b="0" i="0" u="none" strike="noStrike" kern="0" cap="none" spc="0" normalizeH="0" baseline="0" noProof="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a:t>
            </a:fld>
            <a:endParaRPr kumimoji="0" sz="12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8129246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Google Shape;37;p2:notes"/>
          <p:cNvSpPr>
            <a:spLocks noGrp="1" noRot="1" noChangeAspect="1"/>
          </p:cNvSpPr>
          <p:nvPr>
            <p:ph type="sldImg" idx="2"/>
          </p:nvPr>
        </p:nvSpPr>
        <p:spPr>
          <a:xfrm>
            <a:off x="107950" y="741363"/>
            <a:ext cx="6580188" cy="37020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8" name="Google Shape;38;p2:notes"/>
          <p:cNvSpPr txBox="1">
            <a:spLocks noGrp="1"/>
          </p:cNvSpPr>
          <p:nvPr>
            <p:ph type="body" idx="1"/>
          </p:nvPr>
        </p:nvSpPr>
        <p:spPr>
          <a:xfrm>
            <a:off x="679450" y="4689475"/>
            <a:ext cx="5438775" cy="4443413"/>
          </a:xfrm>
          <a:prstGeom prst="rect">
            <a:avLst/>
          </a:prstGeom>
          <a:noFill/>
          <a:ln>
            <a:noFill/>
          </a:ln>
        </p:spPr>
        <p:txBody>
          <a:bodyPr spcFirstLastPara="1" wrap="square" lIns="92925" tIns="46450" rIns="92925" bIns="46450" anchor="t" anchorCtr="0">
            <a:noAutofit/>
          </a:bodyPr>
          <a:lstStyle/>
          <a:p>
            <a:pPr marL="0" lvl="0" indent="0" algn="l" rtl="0">
              <a:spcBef>
                <a:spcPts val="0"/>
              </a:spcBef>
              <a:spcAft>
                <a:spcPts val="0"/>
              </a:spcAft>
              <a:buNone/>
            </a:pPr>
            <a:endParaRPr dirty="0"/>
          </a:p>
        </p:txBody>
      </p:sp>
      <p:sp>
        <p:nvSpPr>
          <p:cNvPr id="39" name="Google Shape;39;p2:notes"/>
          <p:cNvSpPr txBox="1">
            <a:spLocks noGrp="1"/>
          </p:cNvSpPr>
          <p:nvPr>
            <p:ph type="sldNum" idx="12"/>
          </p:nvPr>
        </p:nvSpPr>
        <p:spPr>
          <a:xfrm>
            <a:off x="3851275" y="9378950"/>
            <a:ext cx="2944813" cy="493713"/>
          </a:xfrm>
          <a:prstGeom prst="rect">
            <a:avLst/>
          </a:prstGeom>
          <a:noFill/>
          <a:ln>
            <a:noFill/>
          </a:ln>
        </p:spPr>
        <p:txBody>
          <a:bodyPr spcFirstLastPara="1" wrap="square" lIns="92925" tIns="46450" rIns="92925" bIns="4645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de-CH" sz="1200" b="0" i="0" u="none" strike="noStrike" kern="0" cap="none" spc="0" normalizeH="0" baseline="0" noProof="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a:t>
            </a:fld>
            <a:endParaRPr kumimoji="0" sz="12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6426477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Google Shape;37;p2:notes"/>
          <p:cNvSpPr>
            <a:spLocks noGrp="1" noRot="1" noChangeAspect="1"/>
          </p:cNvSpPr>
          <p:nvPr>
            <p:ph type="sldImg" idx="2"/>
          </p:nvPr>
        </p:nvSpPr>
        <p:spPr>
          <a:xfrm>
            <a:off x="107950" y="741363"/>
            <a:ext cx="6580188" cy="37020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8" name="Google Shape;38;p2:notes"/>
          <p:cNvSpPr txBox="1">
            <a:spLocks noGrp="1"/>
          </p:cNvSpPr>
          <p:nvPr>
            <p:ph type="body" idx="1"/>
          </p:nvPr>
        </p:nvSpPr>
        <p:spPr>
          <a:xfrm>
            <a:off x="679450" y="4689475"/>
            <a:ext cx="5438775" cy="4443413"/>
          </a:xfrm>
          <a:prstGeom prst="rect">
            <a:avLst/>
          </a:prstGeom>
          <a:noFill/>
          <a:ln>
            <a:noFill/>
          </a:ln>
        </p:spPr>
        <p:txBody>
          <a:bodyPr spcFirstLastPara="1" wrap="square" lIns="92925" tIns="46450" rIns="92925" bIns="46450" anchor="t" anchorCtr="0">
            <a:noAutofit/>
          </a:bodyPr>
          <a:lstStyle/>
          <a:p>
            <a:pPr marL="0" lvl="0" indent="0" algn="l" rtl="0">
              <a:spcBef>
                <a:spcPts val="0"/>
              </a:spcBef>
              <a:spcAft>
                <a:spcPts val="0"/>
              </a:spcAft>
              <a:buNone/>
            </a:pPr>
            <a:endParaRPr dirty="0"/>
          </a:p>
        </p:txBody>
      </p:sp>
      <p:sp>
        <p:nvSpPr>
          <p:cNvPr id="39" name="Google Shape;39;p2:notes"/>
          <p:cNvSpPr txBox="1">
            <a:spLocks noGrp="1"/>
          </p:cNvSpPr>
          <p:nvPr>
            <p:ph type="sldNum" idx="12"/>
          </p:nvPr>
        </p:nvSpPr>
        <p:spPr>
          <a:xfrm>
            <a:off x="3851275" y="9378950"/>
            <a:ext cx="2944813" cy="493713"/>
          </a:xfrm>
          <a:prstGeom prst="rect">
            <a:avLst/>
          </a:prstGeom>
          <a:noFill/>
          <a:ln>
            <a:noFill/>
          </a:ln>
        </p:spPr>
        <p:txBody>
          <a:bodyPr spcFirstLastPara="1" wrap="square" lIns="92925" tIns="46450" rIns="92925" bIns="4645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de-CH" sz="1200" b="0" i="0" u="none" strike="noStrike" kern="0" cap="none" spc="0" normalizeH="0" baseline="0" noProof="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a:t>
            </a:fld>
            <a:endParaRPr kumimoji="0" sz="12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5437399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Google Shape;37;p2:notes"/>
          <p:cNvSpPr>
            <a:spLocks noGrp="1" noRot="1" noChangeAspect="1"/>
          </p:cNvSpPr>
          <p:nvPr>
            <p:ph type="sldImg" idx="2"/>
          </p:nvPr>
        </p:nvSpPr>
        <p:spPr>
          <a:xfrm>
            <a:off x="107950" y="741363"/>
            <a:ext cx="6580188" cy="37020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8" name="Google Shape;38;p2:notes"/>
          <p:cNvSpPr txBox="1">
            <a:spLocks noGrp="1"/>
          </p:cNvSpPr>
          <p:nvPr>
            <p:ph type="body" idx="1"/>
          </p:nvPr>
        </p:nvSpPr>
        <p:spPr>
          <a:xfrm>
            <a:off x="679450" y="4689475"/>
            <a:ext cx="5438775" cy="4443413"/>
          </a:xfrm>
          <a:prstGeom prst="rect">
            <a:avLst/>
          </a:prstGeom>
          <a:noFill/>
          <a:ln>
            <a:noFill/>
          </a:ln>
        </p:spPr>
        <p:txBody>
          <a:bodyPr spcFirstLastPara="1" wrap="square" lIns="92925" tIns="46450" rIns="92925" bIns="46450" anchor="t" anchorCtr="0">
            <a:noAutofit/>
          </a:bodyPr>
          <a:lstStyle/>
          <a:p>
            <a:pPr marL="0" lvl="0" indent="0" algn="l" rtl="0">
              <a:spcBef>
                <a:spcPts val="0"/>
              </a:spcBef>
              <a:spcAft>
                <a:spcPts val="0"/>
              </a:spcAft>
              <a:buNone/>
            </a:pPr>
            <a:endParaRPr dirty="0"/>
          </a:p>
        </p:txBody>
      </p:sp>
      <p:sp>
        <p:nvSpPr>
          <p:cNvPr id="39" name="Google Shape;39;p2:notes"/>
          <p:cNvSpPr txBox="1">
            <a:spLocks noGrp="1"/>
          </p:cNvSpPr>
          <p:nvPr>
            <p:ph type="sldNum" idx="12"/>
          </p:nvPr>
        </p:nvSpPr>
        <p:spPr>
          <a:xfrm>
            <a:off x="3851275" y="9378950"/>
            <a:ext cx="2944813" cy="493713"/>
          </a:xfrm>
          <a:prstGeom prst="rect">
            <a:avLst/>
          </a:prstGeom>
          <a:noFill/>
          <a:ln>
            <a:noFill/>
          </a:ln>
        </p:spPr>
        <p:txBody>
          <a:bodyPr spcFirstLastPara="1" wrap="square" lIns="92925" tIns="46450" rIns="92925" bIns="4645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de-CH" sz="1200" b="0" i="0" u="none" strike="noStrike" kern="0" cap="none" spc="0" normalizeH="0" baseline="0" noProof="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a:t>
            </a:fld>
            <a:endParaRPr kumimoji="0" sz="12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7244396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Google Shape;37;p2:notes"/>
          <p:cNvSpPr>
            <a:spLocks noGrp="1" noRot="1" noChangeAspect="1"/>
          </p:cNvSpPr>
          <p:nvPr>
            <p:ph type="sldImg" idx="2"/>
          </p:nvPr>
        </p:nvSpPr>
        <p:spPr>
          <a:xfrm>
            <a:off x="107950" y="741363"/>
            <a:ext cx="6580188" cy="37020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8" name="Google Shape;38;p2:notes"/>
          <p:cNvSpPr txBox="1">
            <a:spLocks noGrp="1"/>
          </p:cNvSpPr>
          <p:nvPr>
            <p:ph type="body" idx="1"/>
          </p:nvPr>
        </p:nvSpPr>
        <p:spPr>
          <a:xfrm>
            <a:off x="679450" y="4689475"/>
            <a:ext cx="5438775" cy="4443413"/>
          </a:xfrm>
          <a:prstGeom prst="rect">
            <a:avLst/>
          </a:prstGeom>
          <a:noFill/>
          <a:ln>
            <a:noFill/>
          </a:ln>
        </p:spPr>
        <p:txBody>
          <a:bodyPr spcFirstLastPara="1" wrap="square" lIns="92925" tIns="46450" rIns="92925" bIns="46450" anchor="t" anchorCtr="0">
            <a:noAutofit/>
          </a:bodyPr>
          <a:lstStyle/>
          <a:p>
            <a:pPr marL="0" lvl="0" indent="0" algn="l" rtl="0">
              <a:spcBef>
                <a:spcPts val="0"/>
              </a:spcBef>
              <a:spcAft>
                <a:spcPts val="0"/>
              </a:spcAft>
              <a:buNone/>
            </a:pPr>
            <a:endParaRPr dirty="0"/>
          </a:p>
        </p:txBody>
      </p:sp>
      <p:sp>
        <p:nvSpPr>
          <p:cNvPr id="39" name="Google Shape;39;p2:notes"/>
          <p:cNvSpPr txBox="1">
            <a:spLocks noGrp="1"/>
          </p:cNvSpPr>
          <p:nvPr>
            <p:ph type="sldNum" idx="12"/>
          </p:nvPr>
        </p:nvSpPr>
        <p:spPr>
          <a:xfrm>
            <a:off x="3851275" y="9378950"/>
            <a:ext cx="2944813" cy="493713"/>
          </a:xfrm>
          <a:prstGeom prst="rect">
            <a:avLst/>
          </a:prstGeom>
          <a:noFill/>
          <a:ln>
            <a:noFill/>
          </a:ln>
        </p:spPr>
        <p:txBody>
          <a:bodyPr spcFirstLastPara="1" wrap="square" lIns="92925" tIns="46450" rIns="92925" bIns="4645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de-CH" sz="1200" b="0" i="0" u="none" strike="noStrike" kern="0" cap="none" spc="0" normalizeH="0" baseline="0" noProof="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8</a:t>
            </a:fld>
            <a:endParaRPr kumimoji="0" sz="12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0286938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Google Shape;37;p2:notes"/>
          <p:cNvSpPr>
            <a:spLocks noGrp="1" noRot="1" noChangeAspect="1"/>
          </p:cNvSpPr>
          <p:nvPr>
            <p:ph type="sldImg" idx="2"/>
          </p:nvPr>
        </p:nvSpPr>
        <p:spPr>
          <a:xfrm>
            <a:off x="107950" y="741363"/>
            <a:ext cx="6580188" cy="37020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8" name="Google Shape;38;p2:notes"/>
          <p:cNvSpPr txBox="1">
            <a:spLocks noGrp="1"/>
          </p:cNvSpPr>
          <p:nvPr>
            <p:ph type="body" idx="1"/>
          </p:nvPr>
        </p:nvSpPr>
        <p:spPr>
          <a:xfrm>
            <a:off x="679450" y="4689475"/>
            <a:ext cx="5438775" cy="4443413"/>
          </a:xfrm>
          <a:prstGeom prst="rect">
            <a:avLst/>
          </a:prstGeom>
          <a:noFill/>
          <a:ln>
            <a:noFill/>
          </a:ln>
        </p:spPr>
        <p:txBody>
          <a:bodyPr spcFirstLastPara="1" wrap="square" lIns="92925" tIns="46450" rIns="92925" bIns="46450" anchor="t" anchorCtr="0">
            <a:noAutofit/>
          </a:bodyPr>
          <a:lstStyle/>
          <a:p>
            <a:pPr marL="0" lvl="0" indent="0" algn="l" rtl="0">
              <a:spcBef>
                <a:spcPts val="0"/>
              </a:spcBef>
              <a:spcAft>
                <a:spcPts val="0"/>
              </a:spcAft>
              <a:buNone/>
            </a:pPr>
            <a:endParaRPr dirty="0"/>
          </a:p>
        </p:txBody>
      </p:sp>
      <p:sp>
        <p:nvSpPr>
          <p:cNvPr id="39" name="Google Shape;39;p2:notes"/>
          <p:cNvSpPr txBox="1">
            <a:spLocks noGrp="1"/>
          </p:cNvSpPr>
          <p:nvPr>
            <p:ph type="sldNum" idx="12"/>
          </p:nvPr>
        </p:nvSpPr>
        <p:spPr>
          <a:xfrm>
            <a:off x="3851275" y="9378950"/>
            <a:ext cx="2944813" cy="493713"/>
          </a:xfrm>
          <a:prstGeom prst="rect">
            <a:avLst/>
          </a:prstGeom>
          <a:noFill/>
          <a:ln>
            <a:noFill/>
          </a:ln>
        </p:spPr>
        <p:txBody>
          <a:bodyPr spcFirstLastPara="1" wrap="square" lIns="92925" tIns="46450" rIns="92925" bIns="4645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de-CH" sz="1200" b="0" i="0" u="none" strike="noStrike" kern="0" cap="none" spc="0" normalizeH="0" baseline="0" noProof="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9</a:t>
            </a:fld>
            <a:endParaRPr kumimoji="0" sz="12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3825682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A1BB67-4190-206E-55E1-DBE16FD12A2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4962B50-8191-3F16-2166-4C178A363FF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62CD89E-F593-6203-28EA-F22DA9B57A42}"/>
              </a:ext>
            </a:extLst>
          </p:cNvPr>
          <p:cNvSpPr>
            <a:spLocks noGrp="1"/>
          </p:cNvSpPr>
          <p:nvPr>
            <p:ph type="dt" sz="half" idx="10"/>
          </p:nvPr>
        </p:nvSpPr>
        <p:spPr/>
        <p:txBody>
          <a:bodyPr/>
          <a:lstStyle/>
          <a:p>
            <a:fld id="{4B65B4CA-5BD0-4B8E-B71E-FADEEB310118}" type="datetimeFigureOut">
              <a:rPr lang="en-US" smtClean="0"/>
              <a:t>6/24/2024</a:t>
            </a:fld>
            <a:endParaRPr lang="en-US" dirty="0"/>
          </a:p>
        </p:txBody>
      </p:sp>
      <p:sp>
        <p:nvSpPr>
          <p:cNvPr id="5" name="Footer Placeholder 4">
            <a:extLst>
              <a:ext uri="{FF2B5EF4-FFF2-40B4-BE49-F238E27FC236}">
                <a16:creationId xmlns:a16="http://schemas.microsoft.com/office/drawing/2014/main" id="{C80FA827-623C-58CF-6D11-1DB9A5A8AD4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BA3CD0B6-A41C-E8B7-B9F4-105D93264878}"/>
              </a:ext>
            </a:extLst>
          </p:cNvPr>
          <p:cNvSpPr>
            <a:spLocks noGrp="1"/>
          </p:cNvSpPr>
          <p:nvPr>
            <p:ph type="sldNum" sz="quarter" idx="12"/>
          </p:nvPr>
        </p:nvSpPr>
        <p:spPr/>
        <p:txBody>
          <a:bodyPr/>
          <a:lstStyle/>
          <a:p>
            <a:fld id="{81162023-3B2F-43D3-9A54-946675CF9584}" type="slidenum">
              <a:rPr lang="en-US" smtClean="0"/>
              <a:t>‹#›</a:t>
            </a:fld>
            <a:endParaRPr lang="en-US" dirty="0"/>
          </a:p>
        </p:txBody>
      </p:sp>
    </p:spTree>
    <p:extLst>
      <p:ext uri="{BB962C8B-B14F-4D97-AF65-F5344CB8AC3E}">
        <p14:creationId xmlns:p14="http://schemas.microsoft.com/office/powerpoint/2010/main" val="29865732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ECC0FA-F607-C44D-1F90-35F94370514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E334D24-5FDB-C0E6-0B72-D3B4A60AA02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3D7CB7B-C3A1-C0BD-24F1-7A1FDF45C709}"/>
              </a:ext>
            </a:extLst>
          </p:cNvPr>
          <p:cNvSpPr>
            <a:spLocks noGrp="1"/>
          </p:cNvSpPr>
          <p:nvPr>
            <p:ph type="dt" sz="half" idx="10"/>
          </p:nvPr>
        </p:nvSpPr>
        <p:spPr/>
        <p:txBody>
          <a:bodyPr/>
          <a:lstStyle/>
          <a:p>
            <a:fld id="{4B65B4CA-5BD0-4B8E-B71E-FADEEB310118}" type="datetimeFigureOut">
              <a:rPr lang="en-US" smtClean="0"/>
              <a:t>6/24/2024</a:t>
            </a:fld>
            <a:endParaRPr lang="en-US" dirty="0"/>
          </a:p>
        </p:txBody>
      </p:sp>
      <p:sp>
        <p:nvSpPr>
          <p:cNvPr id="5" name="Footer Placeholder 4">
            <a:extLst>
              <a:ext uri="{FF2B5EF4-FFF2-40B4-BE49-F238E27FC236}">
                <a16:creationId xmlns:a16="http://schemas.microsoft.com/office/drawing/2014/main" id="{E58A7265-A674-F1F0-2FAD-EE820564AB30}"/>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4687102B-7472-F2A8-CE8B-5A50649F06FA}"/>
              </a:ext>
            </a:extLst>
          </p:cNvPr>
          <p:cNvSpPr>
            <a:spLocks noGrp="1"/>
          </p:cNvSpPr>
          <p:nvPr>
            <p:ph type="sldNum" sz="quarter" idx="12"/>
          </p:nvPr>
        </p:nvSpPr>
        <p:spPr/>
        <p:txBody>
          <a:bodyPr/>
          <a:lstStyle/>
          <a:p>
            <a:fld id="{81162023-3B2F-43D3-9A54-946675CF9584}" type="slidenum">
              <a:rPr lang="en-US" smtClean="0"/>
              <a:t>‹#›</a:t>
            </a:fld>
            <a:endParaRPr lang="en-US" dirty="0"/>
          </a:p>
        </p:txBody>
      </p:sp>
    </p:spTree>
    <p:extLst>
      <p:ext uri="{BB962C8B-B14F-4D97-AF65-F5344CB8AC3E}">
        <p14:creationId xmlns:p14="http://schemas.microsoft.com/office/powerpoint/2010/main" val="14600598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CC4817D-82A3-7F28-D6F0-400585E6B92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819A761-C898-E4B2-C046-9FBE0E12964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3D0EEA3-DBFD-B185-5C16-0A56E064BDEA}"/>
              </a:ext>
            </a:extLst>
          </p:cNvPr>
          <p:cNvSpPr>
            <a:spLocks noGrp="1"/>
          </p:cNvSpPr>
          <p:nvPr>
            <p:ph type="dt" sz="half" idx="10"/>
          </p:nvPr>
        </p:nvSpPr>
        <p:spPr/>
        <p:txBody>
          <a:bodyPr/>
          <a:lstStyle/>
          <a:p>
            <a:fld id="{4B65B4CA-5BD0-4B8E-B71E-FADEEB310118}" type="datetimeFigureOut">
              <a:rPr lang="en-US" smtClean="0"/>
              <a:t>6/24/2024</a:t>
            </a:fld>
            <a:endParaRPr lang="en-US" dirty="0"/>
          </a:p>
        </p:txBody>
      </p:sp>
      <p:sp>
        <p:nvSpPr>
          <p:cNvPr id="5" name="Footer Placeholder 4">
            <a:extLst>
              <a:ext uri="{FF2B5EF4-FFF2-40B4-BE49-F238E27FC236}">
                <a16:creationId xmlns:a16="http://schemas.microsoft.com/office/drawing/2014/main" id="{9C93CE33-D092-BB13-6E9A-FB4FFC2E765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BF011391-8707-E100-743B-3C3713514196}"/>
              </a:ext>
            </a:extLst>
          </p:cNvPr>
          <p:cNvSpPr>
            <a:spLocks noGrp="1"/>
          </p:cNvSpPr>
          <p:nvPr>
            <p:ph type="sldNum" sz="quarter" idx="12"/>
          </p:nvPr>
        </p:nvSpPr>
        <p:spPr/>
        <p:txBody>
          <a:bodyPr/>
          <a:lstStyle/>
          <a:p>
            <a:fld id="{81162023-3B2F-43D3-9A54-946675CF9584}" type="slidenum">
              <a:rPr lang="en-US" smtClean="0"/>
              <a:t>‹#›</a:t>
            </a:fld>
            <a:endParaRPr lang="en-US" dirty="0"/>
          </a:p>
        </p:txBody>
      </p:sp>
    </p:spTree>
    <p:extLst>
      <p:ext uri="{BB962C8B-B14F-4D97-AF65-F5344CB8AC3E}">
        <p14:creationId xmlns:p14="http://schemas.microsoft.com/office/powerpoint/2010/main" val="11459497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el und Inhalt">
  <p:cSld name="Titel und Inhalt">
    <p:spTree>
      <p:nvGrpSpPr>
        <p:cNvPr id="1" name="Shape 15"/>
        <p:cNvGrpSpPr/>
        <p:nvPr/>
      </p:nvGrpSpPr>
      <p:grpSpPr>
        <a:xfrm>
          <a:off x="0" y="0"/>
          <a:ext cx="0" cy="0"/>
          <a:chOff x="0" y="0"/>
          <a:chExt cx="0" cy="0"/>
        </a:xfrm>
      </p:grpSpPr>
      <p:sp>
        <p:nvSpPr>
          <p:cNvPr id="16" name="Google Shape;16;p15"/>
          <p:cNvSpPr txBox="1">
            <a:spLocks noGrp="1"/>
          </p:cNvSpPr>
          <p:nvPr>
            <p:ph type="body" idx="1"/>
          </p:nvPr>
        </p:nvSpPr>
        <p:spPr>
          <a:xfrm>
            <a:off x="335360" y="1268760"/>
            <a:ext cx="11521280" cy="4680520"/>
          </a:xfrm>
          <a:prstGeom prst="rect">
            <a:avLst/>
          </a:prstGeom>
          <a:noFill/>
          <a:ln>
            <a:noFill/>
          </a:ln>
        </p:spPr>
        <p:txBody>
          <a:bodyPr spcFirstLastPara="1" wrap="square" lIns="0" tIns="0" rIns="0" bIns="0" anchor="t" anchorCtr="0">
            <a:noAutofit/>
          </a:bodyPr>
          <a:lstStyle>
            <a:lvl1pPr marL="457200" lvl="0" indent="-355600" algn="l">
              <a:spcBef>
                <a:spcPts val="400"/>
              </a:spcBef>
              <a:spcAft>
                <a:spcPts val="0"/>
              </a:spcAft>
              <a:buClr>
                <a:schemeClr val="dk1"/>
              </a:buClr>
              <a:buSzPts val="2000"/>
              <a:buFont typeface="Noto Sans Symbols"/>
              <a:buChar char="▪"/>
              <a:defRPr sz="2000">
                <a:latin typeface="Arial"/>
                <a:ea typeface="Arial"/>
                <a:cs typeface="Arial"/>
                <a:sym typeface="Arial"/>
              </a:defRPr>
            </a:lvl1pPr>
            <a:lvl2pPr marL="914400" lvl="1" indent="-342900" algn="l">
              <a:spcBef>
                <a:spcPts val="360"/>
              </a:spcBef>
              <a:spcAft>
                <a:spcPts val="0"/>
              </a:spcAft>
              <a:buClr>
                <a:schemeClr val="dk1"/>
              </a:buClr>
              <a:buSzPts val="1800"/>
              <a:buFont typeface="Noto Sans Symbols"/>
              <a:buChar char="▪"/>
              <a:defRPr sz="1800">
                <a:latin typeface="Arial"/>
                <a:ea typeface="Arial"/>
                <a:cs typeface="Arial"/>
                <a:sym typeface="Arial"/>
              </a:defRPr>
            </a:lvl2pPr>
            <a:lvl3pPr marL="1371600" lvl="2" indent="-330200" algn="l">
              <a:spcBef>
                <a:spcPts val="320"/>
              </a:spcBef>
              <a:spcAft>
                <a:spcPts val="0"/>
              </a:spcAft>
              <a:buClr>
                <a:schemeClr val="dk1"/>
              </a:buClr>
              <a:buSzPts val="1600"/>
              <a:buFont typeface="Noto Sans Symbols"/>
              <a:buChar char="▪"/>
              <a:defRPr sz="1600">
                <a:latin typeface="Arial"/>
                <a:ea typeface="Arial"/>
                <a:cs typeface="Arial"/>
                <a:sym typeface="Arial"/>
              </a:defRPr>
            </a:lvl3pPr>
            <a:lvl4pPr marL="1828800" lvl="3" indent="-317500" algn="l">
              <a:spcBef>
                <a:spcPts val="280"/>
              </a:spcBef>
              <a:spcAft>
                <a:spcPts val="0"/>
              </a:spcAft>
              <a:buClr>
                <a:schemeClr val="dk1"/>
              </a:buClr>
              <a:buSzPts val="1400"/>
              <a:buFont typeface="Noto Sans Symbols"/>
              <a:buChar char="▪"/>
              <a:defRPr sz="1400">
                <a:latin typeface="Arial"/>
                <a:ea typeface="Arial"/>
                <a:cs typeface="Arial"/>
                <a:sym typeface="Arial"/>
              </a:defRPr>
            </a:lvl4pPr>
            <a:lvl5pPr marL="2286000" lvl="4" indent="-298450" algn="l">
              <a:spcBef>
                <a:spcPts val="220"/>
              </a:spcBef>
              <a:spcAft>
                <a:spcPts val="0"/>
              </a:spcAft>
              <a:buClr>
                <a:schemeClr val="dk1"/>
              </a:buClr>
              <a:buSzPts val="1100"/>
              <a:buFont typeface="Noto Sans Symbols"/>
              <a:buChar char="▪"/>
              <a:defRPr sz="1100">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107268753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C53E05-6C1B-2F42-8B20-AFBD71FB451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BFCDB37-3858-99DD-2C3D-0E0C98B66E1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61E686-79E5-A0EE-D85A-8C5EC702EFF9}"/>
              </a:ext>
            </a:extLst>
          </p:cNvPr>
          <p:cNvSpPr>
            <a:spLocks noGrp="1"/>
          </p:cNvSpPr>
          <p:nvPr>
            <p:ph type="dt" sz="half" idx="10"/>
          </p:nvPr>
        </p:nvSpPr>
        <p:spPr/>
        <p:txBody>
          <a:bodyPr/>
          <a:lstStyle/>
          <a:p>
            <a:fld id="{4B65B4CA-5BD0-4B8E-B71E-FADEEB310118}" type="datetimeFigureOut">
              <a:rPr lang="en-US" smtClean="0"/>
              <a:t>6/24/2024</a:t>
            </a:fld>
            <a:endParaRPr lang="en-US" dirty="0"/>
          </a:p>
        </p:txBody>
      </p:sp>
      <p:sp>
        <p:nvSpPr>
          <p:cNvPr id="5" name="Footer Placeholder 4">
            <a:extLst>
              <a:ext uri="{FF2B5EF4-FFF2-40B4-BE49-F238E27FC236}">
                <a16:creationId xmlns:a16="http://schemas.microsoft.com/office/drawing/2014/main" id="{BCD2E6BB-D93F-4C94-CF12-34D94C3465C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A45B3EF-2750-C082-3A0A-513ED1149217}"/>
              </a:ext>
            </a:extLst>
          </p:cNvPr>
          <p:cNvSpPr>
            <a:spLocks noGrp="1"/>
          </p:cNvSpPr>
          <p:nvPr>
            <p:ph type="sldNum" sz="quarter" idx="12"/>
          </p:nvPr>
        </p:nvSpPr>
        <p:spPr/>
        <p:txBody>
          <a:bodyPr/>
          <a:lstStyle/>
          <a:p>
            <a:fld id="{81162023-3B2F-43D3-9A54-946675CF9584}" type="slidenum">
              <a:rPr lang="en-US" smtClean="0"/>
              <a:t>‹#›</a:t>
            </a:fld>
            <a:endParaRPr lang="en-US" dirty="0"/>
          </a:p>
        </p:txBody>
      </p:sp>
    </p:spTree>
    <p:extLst>
      <p:ext uri="{BB962C8B-B14F-4D97-AF65-F5344CB8AC3E}">
        <p14:creationId xmlns:p14="http://schemas.microsoft.com/office/powerpoint/2010/main" val="13271086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48A182-3895-6A87-E2AE-2FA35BF8A56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1F77886-D921-30F1-CD7F-9EC76173F30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671ED36-2461-D32B-CC94-3730530FE486}"/>
              </a:ext>
            </a:extLst>
          </p:cNvPr>
          <p:cNvSpPr>
            <a:spLocks noGrp="1"/>
          </p:cNvSpPr>
          <p:nvPr>
            <p:ph type="dt" sz="half" idx="10"/>
          </p:nvPr>
        </p:nvSpPr>
        <p:spPr/>
        <p:txBody>
          <a:bodyPr/>
          <a:lstStyle/>
          <a:p>
            <a:fld id="{4B65B4CA-5BD0-4B8E-B71E-FADEEB310118}" type="datetimeFigureOut">
              <a:rPr lang="en-US" smtClean="0"/>
              <a:t>6/24/2024</a:t>
            </a:fld>
            <a:endParaRPr lang="en-US" dirty="0"/>
          </a:p>
        </p:txBody>
      </p:sp>
      <p:sp>
        <p:nvSpPr>
          <p:cNvPr id="5" name="Footer Placeholder 4">
            <a:extLst>
              <a:ext uri="{FF2B5EF4-FFF2-40B4-BE49-F238E27FC236}">
                <a16:creationId xmlns:a16="http://schemas.microsoft.com/office/drawing/2014/main" id="{54DC65A2-DCAF-4302-42A6-BABD6F70748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0124E5E3-6D13-8627-F7E7-D1D5DD103582}"/>
              </a:ext>
            </a:extLst>
          </p:cNvPr>
          <p:cNvSpPr>
            <a:spLocks noGrp="1"/>
          </p:cNvSpPr>
          <p:nvPr>
            <p:ph type="sldNum" sz="quarter" idx="12"/>
          </p:nvPr>
        </p:nvSpPr>
        <p:spPr/>
        <p:txBody>
          <a:bodyPr/>
          <a:lstStyle/>
          <a:p>
            <a:fld id="{81162023-3B2F-43D3-9A54-946675CF9584}" type="slidenum">
              <a:rPr lang="en-US" smtClean="0"/>
              <a:t>‹#›</a:t>
            </a:fld>
            <a:endParaRPr lang="en-US" dirty="0"/>
          </a:p>
        </p:txBody>
      </p:sp>
    </p:spTree>
    <p:extLst>
      <p:ext uri="{BB962C8B-B14F-4D97-AF65-F5344CB8AC3E}">
        <p14:creationId xmlns:p14="http://schemas.microsoft.com/office/powerpoint/2010/main" val="26010680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471F63-690E-EE6E-372D-99B92317DDB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81CFEA6-A9DF-FFF8-9348-FAB516A951E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077F7A2-A554-5CF1-756E-23D43E094B4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FD40A16-8097-61EA-7181-0CBDC6855B43}"/>
              </a:ext>
            </a:extLst>
          </p:cNvPr>
          <p:cNvSpPr>
            <a:spLocks noGrp="1"/>
          </p:cNvSpPr>
          <p:nvPr>
            <p:ph type="dt" sz="half" idx="10"/>
          </p:nvPr>
        </p:nvSpPr>
        <p:spPr/>
        <p:txBody>
          <a:bodyPr/>
          <a:lstStyle/>
          <a:p>
            <a:fld id="{4B65B4CA-5BD0-4B8E-B71E-FADEEB310118}" type="datetimeFigureOut">
              <a:rPr lang="en-US" smtClean="0"/>
              <a:t>6/24/2024</a:t>
            </a:fld>
            <a:endParaRPr lang="en-US" dirty="0"/>
          </a:p>
        </p:txBody>
      </p:sp>
      <p:sp>
        <p:nvSpPr>
          <p:cNvPr id="6" name="Footer Placeholder 5">
            <a:extLst>
              <a:ext uri="{FF2B5EF4-FFF2-40B4-BE49-F238E27FC236}">
                <a16:creationId xmlns:a16="http://schemas.microsoft.com/office/drawing/2014/main" id="{89CFAEAA-77BF-7C95-1CCC-47A3BF9A0367}"/>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AB1BD6BF-A4BA-7094-1B46-3225B65F0EC2}"/>
              </a:ext>
            </a:extLst>
          </p:cNvPr>
          <p:cNvSpPr>
            <a:spLocks noGrp="1"/>
          </p:cNvSpPr>
          <p:nvPr>
            <p:ph type="sldNum" sz="quarter" idx="12"/>
          </p:nvPr>
        </p:nvSpPr>
        <p:spPr/>
        <p:txBody>
          <a:bodyPr/>
          <a:lstStyle/>
          <a:p>
            <a:fld id="{81162023-3B2F-43D3-9A54-946675CF9584}" type="slidenum">
              <a:rPr lang="en-US" smtClean="0"/>
              <a:t>‹#›</a:t>
            </a:fld>
            <a:endParaRPr lang="en-US" dirty="0"/>
          </a:p>
        </p:txBody>
      </p:sp>
    </p:spTree>
    <p:extLst>
      <p:ext uri="{BB962C8B-B14F-4D97-AF65-F5344CB8AC3E}">
        <p14:creationId xmlns:p14="http://schemas.microsoft.com/office/powerpoint/2010/main" val="42648481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9F5763-DD5F-F817-35FC-84FE819766D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6ADF538-52CD-3DAD-249F-3444CF255D5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18DC9E1-0AF0-E040-0570-39D905DE7D8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AAE3C42-E5A2-55AC-FA49-0B57895CC61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F65C027-D215-280B-1E23-FAE83A00446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4BCB952-AB83-7B3F-C461-42AD08B495A6}"/>
              </a:ext>
            </a:extLst>
          </p:cNvPr>
          <p:cNvSpPr>
            <a:spLocks noGrp="1"/>
          </p:cNvSpPr>
          <p:nvPr>
            <p:ph type="dt" sz="half" idx="10"/>
          </p:nvPr>
        </p:nvSpPr>
        <p:spPr/>
        <p:txBody>
          <a:bodyPr/>
          <a:lstStyle/>
          <a:p>
            <a:fld id="{4B65B4CA-5BD0-4B8E-B71E-FADEEB310118}" type="datetimeFigureOut">
              <a:rPr lang="en-US" smtClean="0"/>
              <a:t>6/24/2024</a:t>
            </a:fld>
            <a:endParaRPr lang="en-US" dirty="0"/>
          </a:p>
        </p:txBody>
      </p:sp>
      <p:sp>
        <p:nvSpPr>
          <p:cNvPr id="8" name="Footer Placeholder 7">
            <a:extLst>
              <a:ext uri="{FF2B5EF4-FFF2-40B4-BE49-F238E27FC236}">
                <a16:creationId xmlns:a16="http://schemas.microsoft.com/office/drawing/2014/main" id="{58C81114-4841-3EBE-0C28-6AE3AFD55508}"/>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BBFB03B7-837C-2CCF-3B38-FC5DB8268342}"/>
              </a:ext>
            </a:extLst>
          </p:cNvPr>
          <p:cNvSpPr>
            <a:spLocks noGrp="1"/>
          </p:cNvSpPr>
          <p:nvPr>
            <p:ph type="sldNum" sz="quarter" idx="12"/>
          </p:nvPr>
        </p:nvSpPr>
        <p:spPr/>
        <p:txBody>
          <a:bodyPr/>
          <a:lstStyle/>
          <a:p>
            <a:fld id="{81162023-3B2F-43D3-9A54-946675CF9584}" type="slidenum">
              <a:rPr lang="en-US" smtClean="0"/>
              <a:t>‹#›</a:t>
            </a:fld>
            <a:endParaRPr lang="en-US" dirty="0"/>
          </a:p>
        </p:txBody>
      </p:sp>
    </p:spTree>
    <p:extLst>
      <p:ext uri="{BB962C8B-B14F-4D97-AF65-F5344CB8AC3E}">
        <p14:creationId xmlns:p14="http://schemas.microsoft.com/office/powerpoint/2010/main" val="12035675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D1064-BFC6-F69B-D2CB-B4E0F860A42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FB93247-7155-9D2F-166C-C048CD87B632}"/>
              </a:ext>
            </a:extLst>
          </p:cNvPr>
          <p:cNvSpPr>
            <a:spLocks noGrp="1"/>
          </p:cNvSpPr>
          <p:nvPr>
            <p:ph type="dt" sz="half" idx="10"/>
          </p:nvPr>
        </p:nvSpPr>
        <p:spPr/>
        <p:txBody>
          <a:bodyPr/>
          <a:lstStyle/>
          <a:p>
            <a:fld id="{4B65B4CA-5BD0-4B8E-B71E-FADEEB310118}" type="datetimeFigureOut">
              <a:rPr lang="en-US" smtClean="0"/>
              <a:t>6/24/2024</a:t>
            </a:fld>
            <a:endParaRPr lang="en-US" dirty="0"/>
          </a:p>
        </p:txBody>
      </p:sp>
      <p:sp>
        <p:nvSpPr>
          <p:cNvPr id="4" name="Footer Placeholder 3">
            <a:extLst>
              <a:ext uri="{FF2B5EF4-FFF2-40B4-BE49-F238E27FC236}">
                <a16:creationId xmlns:a16="http://schemas.microsoft.com/office/drawing/2014/main" id="{38CC9582-7ECC-87E2-2A9B-0F33C24816B3}"/>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707C5042-2A31-133E-9745-FBEEF5093AE1}"/>
              </a:ext>
            </a:extLst>
          </p:cNvPr>
          <p:cNvSpPr>
            <a:spLocks noGrp="1"/>
          </p:cNvSpPr>
          <p:nvPr>
            <p:ph type="sldNum" sz="quarter" idx="12"/>
          </p:nvPr>
        </p:nvSpPr>
        <p:spPr/>
        <p:txBody>
          <a:bodyPr/>
          <a:lstStyle/>
          <a:p>
            <a:fld id="{81162023-3B2F-43D3-9A54-946675CF9584}" type="slidenum">
              <a:rPr lang="en-US" smtClean="0"/>
              <a:t>‹#›</a:t>
            </a:fld>
            <a:endParaRPr lang="en-US" dirty="0"/>
          </a:p>
        </p:txBody>
      </p:sp>
    </p:spTree>
    <p:extLst>
      <p:ext uri="{BB962C8B-B14F-4D97-AF65-F5344CB8AC3E}">
        <p14:creationId xmlns:p14="http://schemas.microsoft.com/office/powerpoint/2010/main" val="11672006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22DE416-9A30-6CF9-197F-DD166A65B88E}"/>
              </a:ext>
            </a:extLst>
          </p:cNvPr>
          <p:cNvSpPr>
            <a:spLocks noGrp="1"/>
          </p:cNvSpPr>
          <p:nvPr>
            <p:ph type="dt" sz="half" idx="10"/>
          </p:nvPr>
        </p:nvSpPr>
        <p:spPr/>
        <p:txBody>
          <a:bodyPr/>
          <a:lstStyle/>
          <a:p>
            <a:fld id="{4B65B4CA-5BD0-4B8E-B71E-FADEEB310118}" type="datetimeFigureOut">
              <a:rPr lang="en-US" smtClean="0"/>
              <a:t>6/24/2024</a:t>
            </a:fld>
            <a:endParaRPr lang="en-US" dirty="0"/>
          </a:p>
        </p:txBody>
      </p:sp>
      <p:sp>
        <p:nvSpPr>
          <p:cNvPr id="3" name="Footer Placeholder 2">
            <a:extLst>
              <a:ext uri="{FF2B5EF4-FFF2-40B4-BE49-F238E27FC236}">
                <a16:creationId xmlns:a16="http://schemas.microsoft.com/office/drawing/2014/main" id="{449A7445-7C68-86BE-D48A-C5D90B0C2504}"/>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BD5BD460-6BF7-E4C9-8289-3D319AF07FCD}"/>
              </a:ext>
            </a:extLst>
          </p:cNvPr>
          <p:cNvSpPr>
            <a:spLocks noGrp="1"/>
          </p:cNvSpPr>
          <p:nvPr>
            <p:ph type="sldNum" sz="quarter" idx="12"/>
          </p:nvPr>
        </p:nvSpPr>
        <p:spPr/>
        <p:txBody>
          <a:bodyPr/>
          <a:lstStyle/>
          <a:p>
            <a:fld id="{81162023-3B2F-43D3-9A54-946675CF9584}" type="slidenum">
              <a:rPr lang="en-US" smtClean="0"/>
              <a:t>‹#›</a:t>
            </a:fld>
            <a:endParaRPr lang="en-US" dirty="0"/>
          </a:p>
        </p:txBody>
      </p:sp>
    </p:spTree>
    <p:extLst>
      <p:ext uri="{BB962C8B-B14F-4D97-AF65-F5344CB8AC3E}">
        <p14:creationId xmlns:p14="http://schemas.microsoft.com/office/powerpoint/2010/main" val="30741615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DA4B91-BD23-5785-BD08-D1596BDCBF9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2739C46-9499-4242-6E2C-AE285C44614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D109406-AECC-AC13-845A-453AACCAB1A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643E304-2AEE-DA0D-1D11-73A0BE15F877}"/>
              </a:ext>
            </a:extLst>
          </p:cNvPr>
          <p:cNvSpPr>
            <a:spLocks noGrp="1"/>
          </p:cNvSpPr>
          <p:nvPr>
            <p:ph type="dt" sz="half" idx="10"/>
          </p:nvPr>
        </p:nvSpPr>
        <p:spPr/>
        <p:txBody>
          <a:bodyPr/>
          <a:lstStyle/>
          <a:p>
            <a:fld id="{4B65B4CA-5BD0-4B8E-B71E-FADEEB310118}" type="datetimeFigureOut">
              <a:rPr lang="en-US" smtClean="0"/>
              <a:t>6/24/2024</a:t>
            </a:fld>
            <a:endParaRPr lang="en-US" dirty="0"/>
          </a:p>
        </p:txBody>
      </p:sp>
      <p:sp>
        <p:nvSpPr>
          <p:cNvPr id="6" name="Footer Placeholder 5">
            <a:extLst>
              <a:ext uri="{FF2B5EF4-FFF2-40B4-BE49-F238E27FC236}">
                <a16:creationId xmlns:a16="http://schemas.microsoft.com/office/drawing/2014/main" id="{56D2B130-55D6-E420-6EE9-3644ACE851B0}"/>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0C997A09-BE34-7300-4A25-4AD12CE99C6C}"/>
              </a:ext>
            </a:extLst>
          </p:cNvPr>
          <p:cNvSpPr>
            <a:spLocks noGrp="1"/>
          </p:cNvSpPr>
          <p:nvPr>
            <p:ph type="sldNum" sz="quarter" idx="12"/>
          </p:nvPr>
        </p:nvSpPr>
        <p:spPr/>
        <p:txBody>
          <a:bodyPr/>
          <a:lstStyle/>
          <a:p>
            <a:fld id="{81162023-3B2F-43D3-9A54-946675CF9584}" type="slidenum">
              <a:rPr lang="en-US" smtClean="0"/>
              <a:t>‹#›</a:t>
            </a:fld>
            <a:endParaRPr lang="en-US" dirty="0"/>
          </a:p>
        </p:txBody>
      </p:sp>
    </p:spTree>
    <p:extLst>
      <p:ext uri="{BB962C8B-B14F-4D97-AF65-F5344CB8AC3E}">
        <p14:creationId xmlns:p14="http://schemas.microsoft.com/office/powerpoint/2010/main" val="29911084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E0D25B-FD51-073B-87FB-B44484BD531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4A69FAB-D214-9413-7FDA-8F2D18D06C0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BFE72F6F-11B3-DB3F-F1B2-A75A7028D5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0521C70-E868-345F-DF77-0AE518B1AA73}"/>
              </a:ext>
            </a:extLst>
          </p:cNvPr>
          <p:cNvSpPr>
            <a:spLocks noGrp="1"/>
          </p:cNvSpPr>
          <p:nvPr>
            <p:ph type="dt" sz="half" idx="10"/>
          </p:nvPr>
        </p:nvSpPr>
        <p:spPr/>
        <p:txBody>
          <a:bodyPr/>
          <a:lstStyle/>
          <a:p>
            <a:fld id="{4B65B4CA-5BD0-4B8E-B71E-FADEEB310118}" type="datetimeFigureOut">
              <a:rPr lang="en-US" smtClean="0"/>
              <a:t>6/24/2024</a:t>
            </a:fld>
            <a:endParaRPr lang="en-US" dirty="0"/>
          </a:p>
        </p:txBody>
      </p:sp>
      <p:sp>
        <p:nvSpPr>
          <p:cNvPr id="6" name="Footer Placeholder 5">
            <a:extLst>
              <a:ext uri="{FF2B5EF4-FFF2-40B4-BE49-F238E27FC236}">
                <a16:creationId xmlns:a16="http://schemas.microsoft.com/office/drawing/2014/main" id="{07747679-0705-ECE3-2952-17F3C76EBC04}"/>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811A971B-09B9-6A01-E195-940186C6A843}"/>
              </a:ext>
            </a:extLst>
          </p:cNvPr>
          <p:cNvSpPr>
            <a:spLocks noGrp="1"/>
          </p:cNvSpPr>
          <p:nvPr>
            <p:ph type="sldNum" sz="quarter" idx="12"/>
          </p:nvPr>
        </p:nvSpPr>
        <p:spPr/>
        <p:txBody>
          <a:bodyPr/>
          <a:lstStyle/>
          <a:p>
            <a:fld id="{81162023-3B2F-43D3-9A54-946675CF9584}" type="slidenum">
              <a:rPr lang="en-US" smtClean="0"/>
              <a:t>‹#›</a:t>
            </a:fld>
            <a:endParaRPr lang="en-US" dirty="0"/>
          </a:p>
        </p:txBody>
      </p:sp>
    </p:spTree>
    <p:extLst>
      <p:ext uri="{BB962C8B-B14F-4D97-AF65-F5344CB8AC3E}">
        <p14:creationId xmlns:p14="http://schemas.microsoft.com/office/powerpoint/2010/main" val="5426826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EFAF74D-27C8-55C8-2537-106D7B41535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32F92ED-92A6-94A0-0DF6-3EFDFA20EA6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1343884-BFEC-FEE5-BBA7-F5A17ADE0FC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B65B4CA-5BD0-4B8E-B71E-FADEEB310118}" type="datetimeFigureOut">
              <a:rPr lang="en-US" smtClean="0"/>
              <a:t>6/24/2024</a:t>
            </a:fld>
            <a:endParaRPr lang="en-US" dirty="0"/>
          </a:p>
        </p:txBody>
      </p:sp>
      <p:sp>
        <p:nvSpPr>
          <p:cNvPr id="5" name="Footer Placeholder 4">
            <a:extLst>
              <a:ext uri="{FF2B5EF4-FFF2-40B4-BE49-F238E27FC236}">
                <a16:creationId xmlns:a16="http://schemas.microsoft.com/office/drawing/2014/main" id="{3959153E-3F4B-03C8-1863-82B207E6AD9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dirty="0"/>
          </a:p>
        </p:txBody>
      </p:sp>
      <p:sp>
        <p:nvSpPr>
          <p:cNvPr id="6" name="Slide Number Placeholder 5">
            <a:extLst>
              <a:ext uri="{FF2B5EF4-FFF2-40B4-BE49-F238E27FC236}">
                <a16:creationId xmlns:a16="http://schemas.microsoft.com/office/drawing/2014/main" id="{71BC896F-6E5B-E24B-469C-D0BB24FABA3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1162023-3B2F-43D3-9A54-946675CF9584}" type="slidenum">
              <a:rPr lang="en-US" smtClean="0"/>
              <a:t>‹#›</a:t>
            </a:fld>
            <a:endParaRPr lang="en-US" dirty="0"/>
          </a:p>
        </p:txBody>
      </p:sp>
    </p:spTree>
    <p:extLst>
      <p:ext uri="{BB962C8B-B14F-4D97-AF65-F5344CB8AC3E}">
        <p14:creationId xmlns:p14="http://schemas.microsoft.com/office/powerpoint/2010/main" val="36659477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3.png"/><Relationship Id="rId7" Type="http://schemas.openxmlformats.org/officeDocument/2006/relationships/image" Target="../media/image26.sv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25.png"/><Relationship Id="rId11" Type="http://schemas.openxmlformats.org/officeDocument/2006/relationships/image" Target="../media/image30.svg"/><Relationship Id="rId5" Type="http://schemas.openxmlformats.org/officeDocument/2006/relationships/image" Target="../media/image24.sv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sv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31.jpeg"/></Relationships>
</file>

<file path=ppt/slides/_rels/slide1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6.xml"/><Relationship Id="rId1" Type="http://schemas.openxmlformats.org/officeDocument/2006/relationships/slideLayout" Target="../slideLayouts/slideLayout12.xml"/><Relationship Id="rId5" Type="http://schemas.openxmlformats.org/officeDocument/2006/relationships/image" Target="../media/image7.svg"/><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7.svg"/></Relationships>
</file>

<file path=ppt/slides/_rels/slide18.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12.xml"/><Relationship Id="rId5" Type="http://schemas.openxmlformats.org/officeDocument/2006/relationships/hyperlink" Target="https://www.linkedin.com/company/103393825/admin/feed/posts/" TargetMode="External"/><Relationship Id="rId4" Type="http://schemas.openxmlformats.org/officeDocument/2006/relationships/hyperlink" Target="http://www.bia-advisory.com/"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s://www.bia-advisory.com/" TargetMode="External"/><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openxmlformats.org/officeDocument/2006/relationships/image" Target="../media/image4.jpe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image" Target="../media/image7.sv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png"/><Relationship Id="rId3" Type="http://schemas.openxmlformats.org/officeDocument/2006/relationships/image" Target="../media/image8.png"/><Relationship Id="rId7" Type="http://schemas.openxmlformats.org/officeDocument/2006/relationships/image" Target="../media/image12.svg"/><Relationship Id="rId12" Type="http://schemas.openxmlformats.org/officeDocument/2006/relationships/image" Target="../media/image17.svg"/><Relationship Id="rId2" Type="http://schemas.openxmlformats.org/officeDocument/2006/relationships/notesSlide" Target="../notesSlides/notesSlide6.xml"/><Relationship Id="rId16" Type="http://schemas.openxmlformats.org/officeDocument/2006/relationships/image" Target="../media/image7.svg"/><Relationship Id="rId1" Type="http://schemas.openxmlformats.org/officeDocument/2006/relationships/slideLayout" Target="../slideLayouts/slideLayout12.xml"/><Relationship Id="rId6" Type="http://schemas.openxmlformats.org/officeDocument/2006/relationships/image" Target="../media/image11.svg"/><Relationship Id="rId11" Type="http://schemas.openxmlformats.org/officeDocument/2006/relationships/image" Target="../media/image16.png"/><Relationship Id="rId5" Type="http://schemas.openxmlformats.org/officeDocument/2006/relationships/image" Target="../media/image10.png"/><Relationship Id="rId15" Type="http://schemas.openxmlformats.org/officeDocument/2006/relationships/image" Target="../media/image6.png"/><Relationship Id="rId10" Type="http://schemas.openxmlformats.org/officeDocument/2006/relationships/image" Target="../media/image15.svg"/><Relationship Id="rId4" Type="http://schemas.openxmlformats.org/officeDocument/2006/relationships/image" Target="../media/image9.svg"/><Relationship Id="rId9" Type="http://schemas.openxmlformats.org/officeDocument/2006/relationships/image" Target="../media/image14.svg"/><Relationship Id="rId14" Type="http://schemas.openxmlformats.org/officeDocument/2006/relationships/image" Target="../media/image19.sv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21.jpe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2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798C330-5215-A8FA-5B6F-64436506E6C0}"/>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1" r="-1"/>
          <a:stretch/>
        </p:blipFill>
        <p:spPr>
          <a:xfrm>
            <a:off x="0" y="0"/>
            <a:ext cx="12192000" cy="6858000"/>
          </a:xfrm>
          <a:prstGeom prst="rect">
            <a:avLst/>
          </a:prstGeom>
        </p:spPr>
      </p:pic>
      <p:sp>
        <p:nvSpPr>
          <p:cNvPr id="8" name="Rectangle 7">
            <a:extLst>
              <a:ext uri="{FF2B5EF4-FFF2-40B4-BE49-F238E27FC236}">
                <a16:creationId xmlns:a16="http://schemas.microsoft.com/office/drawing/2014/main" id="{00594157-8D36-C847-69CD-EE390C82D923}"/>
              </a:ext>
            </a:extLst>
          </p:cNvPr>
          <p:cNvSpPr/>
          <p:nvPr/>
        </p:nvSpPr>
        <p:spPr>
          <a:xfrm>
            <a:off x="0" y="5340485"/>
            <a:ext cx="12192000" cy="1517515"/>
          </a:xfrm>
          <a:prstGeom prst="rect">
            <a:avLst/>
          </a:prstGeom>
          <a:solidFill>
            <a:srgbClr val="38443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
        <p:nvSpPr>
          <p:cNvPr id="9" name="Object 3"/>
          <p:cNvSpPr/>
          <p:nvPr/>
        </p:nvSpPr>
        <p:spPr>
          <a:xfrm>
            <a:off x="650543" y="5789500"/>
            <a:ext cx="6937031" cy="518891"/>
          </a:xfrm>
          <a:prstGeom prst="rect">
            <a:avLst/>
          </a:prstGeom>
          <a:noFill/>
        </p:spPr>
        <p:txBody>
          <a:bodyPr wrap="square" lIns="0" tIns="0" rIns="0" bIns="0" rtlCol="0" anchor="t"/>
          <a:lstStyle/>
          <a:p>
            <a:pPr>
              <a:buNone/>
            </a:pPr>
            <a:r>
              <a:rPr lang="en-TT" sz="3200" dirty="0">
                <a:solidFill>
                  <a:srgbClr val="F7FDF7"/>
                </a:solidFill>
                <a:latin typeface="Bdo"/>
              </a:rPr>
              <a:t>FINANCING FOR A</a:t>
            </a:r>
            <a:r>
              <a:rPr lang="en-US" sz="3200" dirty="0">
                <a:solidFill>
                  <a:srgbClr val="F7FDF7"/>
                </a:solidFill>
                <a:latin typeface="Bdo"/>
              </a:rPr>
              <a:t> SUSTAINABLE FUTURE</a:t>
            </a:r>
            <a:endParaRPr lang="en-TT" sz="3200" dirty="0">
              <a:solidFill>
                <a:srgbClr val="F7FDF7"/>
              </a:solidFill>
              <a:latin typeface="Bdo"/>
            </a:endParaRPr>
          </a:p>
        </p:txBody>
      </p:sp>
      <p:pic>
        <p:nvPicPr>
          <p:cNvPr id="10" name="Picture 9" descr="A logo with a circle and text&#10;&#10;Description automatically generated">
            <a:extLst>
              <a:ext uri="{FF2B5EF4-FFF2-40B4-BE49-F238E27FC236}">
                <a16:creationId xmlns:a16="http://schemas.microsoft.com/office/drawing/2014/main" id="{AE5ACAF5-072F-454D-30E8-735570876EE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38105" y="260103"/>
            <a:ext cx="2520996" cy="1188134"/>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7FDF7"/>
        </a:solidFill>
        <a:effectLst/>
      </p:bgPr>
    </p:bg>
    <p:spTree>
      <p:nvGrpSpPr>
        <p:cNvPr id="1" name="Shape 40"/>
        <p:cNvGrpSpPr/>
        <p:nvPr/>
      </p:nvGrpSpPr>
      <p:grpSpPr>
        <a:xfrm>
          <a:off x="0" y="0"/>
          <a:ext cx="0" cy="0"/>
          <a:chOff x="0" y="0"/>
          <a:chExt cx="0" cy="0"/>
        </a:xfrm>
      </p:grpSpPr>
      <p:sp>
        <p:nvSpPr>
          <p:cNvPr id="2" name="Google Shape;42;p2">
            <a:extLst>
              <a:ext uri="{FF2B5EF4-FFF2-40B4-BE49-F238E27FC236}">
                <a16:creationId xmlns:a16="http://schemas.microsoft.com/office/drawing/2014/main" id="{0D1E0DEE-7F77-A00B-6DBE-5D98B77AC582}"/>
              </a:ext>
            </a:extLst>
          </p:cNvPr>
          <p:cNvSpPr/>
          <p:nvPr/>
        </p:nvSpPr>
        <p:spPr>
          <a:xfrm>
            <a:off x="383399" y="543044"/>
            <a:ext cx="8687644" cy="929444"/>
          </a:xfrm>
          <a:prstGeom prst="rect">
            <a:avLst/>
          </a:prstGeom>
          <a:noFill/>
          <a:ln>
            <a:noFill/>
          </a:ln>
        </p:spPr>
        <p:txBody>
          <a:bodyPr spcFirstLastPara="1" wrap="square" lIns="91425" tIns="45700" rIns="91425" bIns="45700" anchor="ctr" anchorCtr="0">
            <a:noAutofit/>
          </a:bodyPr>
          <a:lstStyle/>
          <a:p>
            <a:pPr marL="0" marR="0" lvl="0" indent="0" defTabSz="914400" rtl="0" eaLnBrk="1" fontAlgn="auto" latinLnBrk="0" hangingPunct="1">
              <a:lnSpc>
                <a:spcPct val="100000"/>
              </a:lnSpc>
              <a:spcBef>
                <a:spcPts val="0"/>
              </a:spcBef>
              <a:spcAft>
                <a:spcPts val="0"/>
              </a:spcAft>
              <a:buClr>
                <a:srgbClr val="000000"/>
              </a:buClr>
              <a:buSzTx/>
              <a:buFont typeface="Arial"/>
              <a:buNone/>
              <a:tabLst/>
              <a:defRPr/>
            </a:pPr>
            <a:r>
              <a:rPr lang="en-GB" sz="3600" kern="0" spc="73" dirty="0">
                <a:latin typeface="Bdo"/>
                <a:sym typeface="Arial"/>
              </a:rPr>
              <a:t>Investment Strategy | Origination Partners</a:t>
            </a:r>
          </a:p>
        </p:txBody>
      </p:sp>
      <p:sp>
        <p:nvSpPr>
          <p:cNvPr id="4" name="Google Shape;42;p2">
            <a:extLst>
              <a:ext uri="{FF2B5EF4-FFF2-40B4-BE49-F238E27FC236}">
                <a16:creationId xmlns:a16="http://schemas.microsoft.com/office/drawing/2014/main" id="{5DC29F2F-63A3-26BD-61CC-B3666CE56026}"/>
              </a:ext>
            </a:extLst>
          </p:cNvPr>
          <p:cNvSpPr/>
          <p:nvPr/>
        </p:nvSpPr>
        <p:spPr>
          <a:xfrm>
            <a:off x="1727303" y="1737241"/>
            <a:ext cx="3225709" cy="680881"/>
          </a:xfrm>
          <a:prstGeom prst="rect">
            <a:avLst/>
          </a:prstGeom>
          <a:solidFill>
            <a:srgbClr val="384438"/>
          </a:solidFill>
          <a:ln>
            <a:noFill/>
          </a:ln>
        </p:spPr>
        <p:txBody>
          <a:bodyPr spcFirstLastPara="1" wrap="square" lIns="91425" tIns="45700" rIns="91425" bIns="45700" anchor="ctr" anchorCtr="0">
            <a:noAutofit/>
          </a:bodyPr>
          <a:lstStyle/>
          <a:p>
            <a:pPr marR="0" lvl="0" algn="ctr" defTabSz="914400" rtl="0" eaLnBrk="1" fontAlgn="auto" latinLnBrk="0" hangingPunct="1">
              <a:lnSpc>
                <a:spcPct val="100000"/>
              </a:lnSpc>
              <a:spcBef>
                <a:spcPts val="0"/>
              </a:spcBef>
              <a:spcAft>
                <a:spcPts val="0"/>
              </a:spcAft>
              <a:buClr>
                <a:srgbClr val="000000"/>
              </a:buClr>
              <a:buSzTx/>
              <a:tabLst/>
              <a:defRPr/>
            </a:pPr>
            <a:r>
              <a:rPr lang="en-GB" sz="1200" b="1" dirty="0">
                <a:solidFill>
                  <a:schemeClr val="bg1"/>
                </a:solidFill>
                <a:latin typeface="Bdo"/>
                <a:sym typeface="Arial"/>
              </a:rPr>
              <a:t>Own capacities</a:t>
            </a:r>
          </a:p>
        </p:txBody>
      </p:sp>
      <p:sp>
        <p:nvSpPr>
          <p:cNvPr id="3" name="Google Shape;42;p2">
            <a:extLst>
              <a:ext uri="{FF2B5EF4-FFF2-40B4-BE49-F238E27FC236}">
                <a16:creationId xmlns:a16="http://schemas.microsoft.com/office/drawing/2014/main" id="{D1AE7351-610F-5693-60F0-0170112BBF06}"/>
              </a:ext>
            </a:extLst>
          </p:cNvPr>
          <p:cNvSpPr/>
          <p:nvPr/>
        </p:nvSpPr>
        <p:spPr>
          <a:xfrm>
            <a:off x="5091698" y="1737240"/>
            <a:ext cx="3153743" cy="680881"/>
          </a:xfrm>
          <a:prstGeom prst="rect">
            <a:avLst/>
          </a:prstGeom>
          <a:solidFill>
            <a:srgbClr val="384438"/>
          </a:solidFill>
          <a:ln>
            <a:noFill/>
          </a:ln>
        </p:spPr>
        <p:txBody>
          <a:bodyPr spcFirstLastPara="1" wrap="square" lIns="91425" tIns="45700" rIns="91425" bIns="45700" anchor="ctr" anchorCtr="0">
            <a:noAutofit/>
          </a:bodyPr>
          <a:lstStyle/>
          <a:p>
            <a:pPr marR="0" lvl="0" algn="ctr" defTabSz="914400" rtl="0" eaLnBrk="1" fontAlgn="auto" latinLnBrk="0" hangingPunct="1">
              <a:lnSpc>
                <a:spcPct val="100000"/>
              </a:lnSpc>
              <a:spcBef>
                <a:spcPts val="0"/>
              </a:spcBef>
              <a:spcAft>
                <a:spcPts val="0"/>
              </a:spcAft>
              <a:buClr>
                <a:srgbClr val="000000"/>
              </a:buClr>
              <a:buSzTx/>
              <a:tabLst/>
              <a:defRPr/>
            </a:pPr>
            <a:r>
              <a:rPr lang="en-GB" sz="1200" b="1" dirty="0">
                <a:solidFill>
                  <a:schemeClr val="bg1"/>
                </a:solidFill>
                <a:latin typeface="Bdo"/>
                <a:sym typeface="Arial"/>
              </a:rPr>
              <a:t>Advisors</a:t>
            </a:r>
          </a:p>
        </p:txBody>
      </p:sp>
      <p:sp>
        <p:nvSpPr>
          <p:cNvPr id="5" name="Google Shape;42;p2">
            <a:extLst>
              <a:ext uri="{FF2B5EF4-FFF2-40B4-BE49-F238E27FC236}">
                <a16:creationId xmlns:a16="http://schemas.microsoft.com/office/drawing/2014/main" id="{A16C97F6-F228-A227-9FBC-5C587974AB67}"/>
              </a:ext>
            </a:extLst>
          </p:cNvPr>
          <p:cNvSpPr/>
          <p:nvPr/>
        </p:nvSpPr>
        <p:spPr>
          <a:xfrm>
            <a:off x="8384127" y="1737239"/>
            <a:ext cx="3153742" cy="680881"/>
          </a:xfrm>
          <a:prstGeom prst="rect">
            <a:avLst/>
          </a:prstGeom>
          <a:solidFill>
            <a:srgbClr val="384438"/>
          </a:solidFill>
          <a:ln>
            <a:noFill/>
          </a:ln>
        </p:spPr>
        <p:txBody>
          <a:bodyPr spcFirstLastPara="1" wrap="square" lIns="91425" tIns="45700" rIns="91425" bIns="45700" anchor="ctr" anchorCtr="0">
            <a:noAutofit/>
          </a:bodyPr>
          <a:lstStyle/>
          <a:p>
            <a:pPr marR="0" lvl="0" algn="ctr" defTabSz="914400" rtl="0" eaLnBrk="1" fontAlgn="auto" latinLnBrk="0" hangingPunct="1">
              <a:lnSpc>
                <a:spcPct val="100000"/>
              </a:lnSpc>
              <a:spcBef>
                <a:spcPts val="0"/>
              </a:spcBef>
              <a:spcAft>
                <a:spcPts val="0"/>
              </a:spcAft>
              <a:buClr>
                <a:srgbClr val="000000"/>
              </a:buClr>
              <a:buSzTx/>
              <a:tabLst/>
              <a:defRPr/>
            </a:pPr>
            <a:r>
              <a:rPr lang="en-GB" sz="1200" b="1" dirty="0">
                <a:solidFill>
                  <a:schemeClr val="bg1"/>
                </a:solidFill>
                <a:latin typeface="Bdo"/>
                <a:sym typeface="Arial"/>
              </a:rPr>
              <a:t>MBFIs/DFIs</a:t>
            </a:r>
          </a:p>
        </p:txBody>
      </p:sp>
      <p:sp>
        <p:nvSpPr>
          <p:cNvPr id="7" name="Google Shape;42;p2">
            <a:extLst>
              <a:ext uri="{FF2B5EF4-FFF2-40B4-BE49-F238E27FC236}">
                <a16:creationId xmlns:a16="http://schemas.microsoft.com/office/drawing/2014/main" id="{464A8F79-03C6-E685-390D-DBEB2383ABFF}"/>
              </a:ext>
            </a:extLst>
          </p:cNvPr>
          <p:cNvSpPr/>
          <p:nvPr/>
        </p:nvSpPr>
        <p:spPr>
          <a:xfrm>
            <a:off x="1727304" y="2516093"/>
            <a:ext cx="3225709" cy="1826532"/>
          </a:xfrm>
          <a:prstGeom prst="rect">
            <a:avLst/>
          </a:prstGeom>
          <a:noFill/>
          <a:ln>
            <a:solidFill>
              <a:srgbClr val="272B27"/>
            </a:solidFill>
            <a:prstDash val="sysDash"/>
          </a:ln>
        </p:spPr>
        <p:txBody>
          <a:bodyPr spcFirstLastPara="1" wrap="square" lIns="91425" tIns="45700" rIns="91425" bIns="45700" anchor="ctr" anchorCtr="1">
            <a:noAutofit/>
          </a:bodyPr>
          <a:lstStyle/>
          <a:p>
            <a:pPr marR="0" lvl="0" defTabSz="914400" rtl="0" eaLnBrk="1" fontAlgn="auto" latinLnBrk="0" hangingPunct="1">
              <a:lnSpc>
                <a:spcPct val="100000"/>
              </a:lnSpc>
              <a:spcBef>
                <a:spcPts val="0"/>
              </a:spcBef>
              <a:spcAft>
                <a:spcPts val="0"/>
              </a:spcAft>
              <a:buClr>
                <a:srgbClr val="000000"/>
              </a:buClr>
              <a:buSzTx/>
              <a:tabLst/>
              <a:defRPr/>
            </a:pPr>
            <a:r>
              <a:rPr lang="en-GB" sz="1200" dirty="0">
                <a:latin typeface="Bdo"/>
                <a:sym typeface="Arial"/>
              </a:rPr>
              <a:t>Bia UAE’s internally generated capacities and network of its key shareholders, as well as internal Advisory Board members.</a:t>
            </a:r>
          </a:p>
        </p:txBody>
      </p:sp>
      <p:sp>
        <p:nvSpPr>
          <p:cNvPr id="8" name="Google Shape;42;p2">
            <a:extLst>
              <a:ext uri="{FF2B5EF4-FFF2-40B4-BE49-F238E27FC236}">
                <a16:creationId xmlns:a16="http://schemas.microsoft.com/office/drawing/2014/main" id="{04908A8B-C730-9FA4-160C-6802CFB99DC7}"/>
              </a:ext>
            </a:extLst>
          </p:cNvPr>
          <p:cNvSpPr/>
          <p:nvPr/>
        </p:nvSpPr>
        <p:spPr>
          <a:xfrm>
            <a:off x="5091699" y="2516092"/>
            <a:ext cx="3153743" cy="1826533"/>
          </a:xfrm>
          <a:prstGeom prst="rect">
            <a:avLst/>
          </a:prstGeom>
          <a:noFill/>
          <a:ln>
            <a:solidFill>
              <a:srgbClr val="272B27"/>
            </a:solidFill>
            <a:prstDash val="sysDash"/>
          </a:ln>
        </p:spPr>
        <p:txBody>
          <a:bodyPr spcFirstLastPara="1" wrap="square" lIns="91425" tIns="45700" rIns="91425" bIns="45700" anchor="ctr" anchorCtr="1">
            <a:noAutofit/>
          </a:bodyPr>
          <a:lstStyle/>
          <a:p>
            <a:pPr>
              <a:buClr>
                <a:srgbClr val="000000"/>
              </a:buClr>
            </a:pPr>
            <a:r>
              <a:rPr lang="en-GB" sz="1200" dirty="0">
                <a:latin typeface="Bdo"/>
                <a:sym typeface="Arial"/>
              </a:rPr>
              <a:t>Bia UAE is partnering with important advisory firms with relevant development finance expertise and relevant networks, such as Delphos, Deloitte, etc.</a:t>
            </a:r>
          </a:p>
        </p:txBody>
      </p:sp>
      <p:sp>
        <p:nvSpPr>
          <p:cNvPr id="9" name="Google Shape;42;p2">
            <a:extLst>
              <a:ext uri="{FF2B5EF4-FFF2-40B4-BE49-F238E27FC236}">
                <a16:creationId xmlns:a16="http://schemas.microsoft.com/office/drawing/2014/main" id="{84CC11E0-4109-6830-7036-8E183A2B5E05}"/>
              </a:ext>
            </a:extLst>
          </p:cNvPr>
          <p:cNvSpPr/>
          <p:nvPr/>
        </p:nvSpPr>
        <p:spPr>
          <a:xfrm>
            <a:off x="8384128" y="2516091"/>
            <a:ext cx="3153743" cy="1826533"/>
          </a:xfrm>
          <a:prstGeom prst="rect">
            <a:avLst/>
          </a:prstGeom>
          <a:noFill/>
          <a:ln>
            <a:solidFill>
              <a:srgbClr val="272B27"/>
            </a:solidFill>
            <a:prstDash val="sysDash"/>
          </a:ln>
        </p:spPr>
        <p:txBody>
          <a:bodyPr spcFirstLastPara="1" wrap="square" lIns="91425" tIns="45700" rIns="91425" bIns="45700" anchor="ctr" anchorCtr="1">
            <a:noAutofit/>
          </a:bodyPr>
          <a:lstStyle/>
          <a:p>
            <a:pPr>
              <a:buClr>
                <a:srgbClr val="000000"/>
              </a:buClr>
            </a:pPr>
            <a:r>
              <a:rPr lang="en-GB" sz="1200" dirty="0">
                <a:latin typeface="Bdo"/>
                <a:sym typeface="Arial"/>
              </a:rPr>
              <a:t>Bia UAE will leverage the connections of its shareholders and internal  Advisory Board in order to build partnership with important MBFIs and DFIs to source viable transactions.</a:t>
            </a:r>
          </a:p>
        </p:txBody>
      </p:sp>
      <p:sp>
        <p:nvSpPr>
          <p:cNvPr id="10" name="Google Shape;42;p2">
            <a:extLst>
              <a:ext uri="{FF2B5EF4-FFF2-40B4-BE49-F238E27FC236}">
                <a16:creationId xmlns:a16="http://schemas.microsoft.com/office/drawing/2014/main" id="{2894A768-07C2-4C2A-1E44-A16522102B2F}"/>
              </a:ext>
            </a:extLst>
          </p:cNvPr>
          <p:cNvSpPr/>
          <p:nvPr/>
        </p:nvSpPr>
        <p:spPr>
          <a:xfrm>
            <a:off x="1727303" y="4468389"/>
            <a:ext cx="3225709" cy="496963"/>
          </a:xfrm>
          <a:prstGeom prst="rect">
            <a:avLst/>
          </a:prstGeom>
          <a:noFill/>
          <a:ln>
            <a:solidFill>
              <a:srgbClr val="272B27"/>
            </a:solidFill>
            <a:prstDash val="sysDash"/>
          </a:ln>
        </p:spPr>
        <p:txBody>
          <a:bodyPr spcFirstLastPara="1" wrap="square" lIns="91425" tIns="45700" rIns="91425" bIns="45700" anchor="ctr" anchorCtr="1">
            <a:noAutofit/>
          </a:bodyPr>
          <a:lstStyle/>
          <a:p>
            <a:pPr>
              <a:buClr>
                <a:srgbClr val="000000"/>
              </a:buClr>
            </a:pPr>
            <a:r>
              <a:rPr lang="en-GB" sz="1200" b="1" dirty="0">
                <a:latin typeface="Bdo"/>
                <a:sym typeface="Arial"/>
              </a:rPr>
              <a:t>40%</a:t>
            </a:r>
          </a:p>
        </p:txBody>
      </p:sp>
      <p:sp>
        <p:nvSpPr>
          <p:cNvPr id="11" name="Google Shape;42;p2">
            <a:extLst>
              <a:ext uri="{FF2B5EF4-FFF2-40B4-BE49-F238E27FC236}">
                <a16:creationId xmlns:a16="http://schemas.microsoft.com/office/drawing/2014/main" id="{4299AEF9-E9E6-8E07-22BE-6F6D40B68939}"/>
              </a:ext>
            </a:extLst>
          </p:cNvPr>
          <p:cNvSpPr/>
          <p:nvPr/>
        </p:nvSpPr>
        <p:spPr>
          <a:xfrm>
            <a:off x="1727303" y="5091116"/>
            <a:ext cx="3225709" cy="496963"/>
          </a:xfrm>
          <a:prstGeom prst="rect">
            <a:avLst/>
          </a:prstGeom>
          <a:noFill/>
          <a:ln>
            <a:solidFill>
              <a:srgbClr val="272B27"/>
            </a:solidFill>
            <a:prstDash val="sysDash"/>
          </a:ln>
        </p:spPr>
        <p:txBody>
          <a:bodyPr spcFirstLastPara="1" wrap="square" lIns="91425" tIns="45700" rIns="91425" bIns="45700" anchor="ctr" anchorCtr="1">
            <a:noAutofit/>
          </a:bodyPr>
          <a:lstStyle/>
          <a:p>
            <a:pPr>
              <a:buClr>
                <a:srgbClr val="000000"/>
              </a:buClr>
            </a:pPr>
            <a:r>
              <a:rPr lang="en-GB" sz="1200" b="1" dirty="0">
                <a:latin typeface="Bdo"/>
                <a:sym typeface="Arial"/>
              </a:rPr>
              <a:t>50%</a:t>
            </a:r>
          </a:p>
        </p:txBody>
      </p:sp>
      <p:sp>
        <p:nvSpPr>
          <p:cNvPr id="12" name="Google Shape;42;p2">
            <a:extLst>
              <a:ext uri="{FF2B5EF4-FFF2-40B4-BE49-F238E27FC236}">
                <a16:creationId xmlns:a16="http://schemas.microsoft.com/office/drawing/2014/main" id="{4951D3F6-CCAC-63FE-A5EB-1099659986DD}"/>
              </a:ext>
            </a:extLst>
          </p:cNvPr>
          <p:cNvSpPr/>
          <p:nvPr/>
        </p:nvSpPr>
        <p:spPr>
          <a:xfrm>
            <a:off x="5091699" y="4468389"/>
            <a:ext cx="3153743" cy="496963"/>
          </a:xfrm>
          <a:prstGeom prst="rect">
            <a:avLst/>
          </a:prstGeom>
          <a:noFill/>
          <a:ln>
            <a:solidFill>
              <a:srgbClr val="272B27"/>
            </a:solidFill>
            <a:prstDash val="sysDash"/>
          </a:ln>
        </p:spPr>
        <p:txBody>
          <a:bodyPr spcFirstLastPara="1" wrap="square" lIns="91425" tIns="45700" rIns="91425" bIns="45700" anchor="ctr" anchorCtr="1">
            <a:noAutofit/>
          </a:bodyPr>
          <a:lstStyle/>
          <a:p>
            <a:pPr>
              <a:buClr>
                <a:srgbClr val="000000"/>
              </a:buClr>
            </a:pPr>
            <a:r>
              <a:rPr lang="en-GB" sz="1200" b="1" dirty="0">
                <a:latin typeface="Bdo"/>
                <a:sym typeface="Arial"/>
              </a:rPr>
              <a:t>40%</a:t>
            </a:r>
          </a:p>
        </p:txBody>
      </p:sp>
      <p:sp>
        <p:nvSpPr>
          <p:cNvPr id="13" name="Google Shape;42;p2">
            <a:extLst>
              <a:ext uri="{FF2B5EF4-FFF2-40B4-BE49-F238E27FC236}">
                <a16:creationId xmlns:a16="http://schemas.microsoft.com/office/drawing/2014/main" id="{0164EF44-D9F5-363A-5D8E-1BD8449143FE}"/>
              </a:ext>
            </a:extLst>
          </p:cNvPr>
          <p:cNvSpPr/>
          <p:nvPr/>
        </p:nvSpPr>
        <p:spPr>
          <a:xfrm>
            <a:off x="5091699" y="5091116"/>
            <a:ext cx="3153743" cy="496963"/>
          </a:xfrm>
          <a:prstGeom prst="rect">
            <a:avLst/>
          </a:prstGeom>
          <a:noFill/>
          <a:ln>
            <a:solidFill>
              <a:srgbClr val="272B27"/>
            </a:solidFill>
            <a:prstDash val="sysDash"/>
          </a:ln>
        </p:spPr>
        <p:txBody>
          <a:bodyPr spcFirstLastPara="1" wrap="square" lIns="91425" tIns="45700" rIns="91425" bIns="45700" anchor="ctr" anchorCtr="1">
            <a:noAutofit/>
          </a:bodyPr>
          <a:lstStyle/>
          <a:p>
            <a:pPr>
              <a:buClr>
                <a:srgbClr val="000000"/>
              </a:buClr>
            </a:pPr>
            <a:r>
              <a:rPr lang="en-GB" sz="1200" b="1" dirty="0">
                <a:latin typeface="Bdo"/>
                <a:sym typeface="Arial"/>
              </a:rPr>
              <a:t>20%</a:t>
            </a:r>
          </a:p>
        </p:txBody>
      </p:sp>
      <p:sp>
        <p:nvSpPr>
          <p:cNvPr id="14" name="Google Shape;42;p2">
            <a:extLst>
              <a:ext uri="{FF2B5EF4-FFF2-40B4-BE49-F238E27FC236}">
                <a16:creationId xmlns:a16="http://schemas.microsoft.com/office/drawing/2014/main" id="{E03BA141-1D33-AACC-6903-33A4080C2414}"/>
              </a:ext>
            </a:extLst>
          </p:cNvPr>
          <p:cNvSpPr/>
          <p:nvPr/>
        </p:nvSpPr>
        <p:spPr>
          <a:xfrm>
            <a:off x="8384128" y="4468389"/>
            <a:ext cx="3153743" cy="496963"/>
          </a:xfrm>
          <a:prstGeom prst="rect">
            <a:avLst/>
          </a:prstGeom>
          <a:noFill/>
          <a:ln>
            <a:solidFill>
              <a:srgbClr val="272B27"/>
            </a:solidFill>
            <a:prstDash val="sysDash"/>
          </a:ln>
        </p:spPr>
        <p:txBody>
          <a:bodyPr spcFirstLastPara="1" wrap="square" lIns="91425" tIns="45700" rIns="91425" bIns="45700" anchor="ctr" anchorCtr="1">
            <a:noAutofit/>
          </a:bodyPr>
          <a:lstStyle/>
          <a:p>
            <a:pPr>
              <a:buClr>
                <a:srgbClr val="000000"/>
              </a:buClr>
            </a:pPr>
            <a:r>
              <a:rPr lang="en-GB" sz="1200" b="1" dirty="0">
                <a:latin typeface="Bdo"/>
                <a:sym typeface="Arial"/>
              </a:rPr>
              <a:t>20%</a:t>
            </a:r>
          </a:p>
        </p:txBody>
      </p:sp>
      <p:sp>
        <p:nvSpPr>
          <p:cNvPr id="15" name="Google Shape;42;p2">
            <a:extLst>
              <a:ext uri="{FF2B5EF4-FFF2-40B4-BE49-F238E27FC236}">
                <a16:creationId xmlns:a16="http://schemas.microsoft.com/office/drawing/2014/main" id="{376EB0C8-6818-E1CD-C925-755745FAE51E}"/>
              </a:ext>
            </a:extLst>
          </p:cNvPr>
          <p:cNvSpPr/>
          <p:nvPr/>
        </p:nvSpPr>
        <p:spPr>
          <a:xfrm>
            <a:off x="8384128" y="5091116"/>
            <a:ext cx="3153743" cy="496963"/>
          </a:xfrm>
          <a:prstGeom prst="rect">
            <a:avLst/>
          </a:prstGeom>
          <a:noFill/>
          <a:ln>
            <a:solidFill>
              <a:srgbClr val="272B27"/>
            </a:solidFill>
            <a:prstDash val="sysDash"/>
          </a:ln>
        </p:spPr>
        <p:txBody>
          <a:bodyPr spcFirstLastPara="1" wrap="square" lIns="91425" tIns="45700" rIns="91425" bIns="45700" anchor="ctr" anchorCtr="1">
            <a:noAutofit/>
          </a:bodyPr>
          <a:lstStyle/>
          <a:p>
            <a:pPr>
              <a:buClr>
                <a:srgbClr val="000000"/>
              </a:buClr>
            </a:pPr>
            <a:r>
              <a:rPr lang="en-GB" sz="1200" b="1" dirty="0">
                <a:latin typeface="Bdo"/>
                <a:sym typeface="Arial"/>
              </a:rPr>
              <a:t>30%</a:t>
            </a:r>
          </a:p>
        </p:txBody>
      </p:sp>
      <p:sp>
        <p:nvSpPr>
          <p:cNvPr id="17" name="Google Shape;42;p2">
            <a:extLst>
              <a:ext uri="{FF2B5EF4-FFF2-40B4-BE49-F238E27FC236}">
                <a16:creationId xmlns:a16="http://schemas.microsoft.com/office/drawing/2014/main" id="{33BFC196-FA1C-37A4-64C3-22FE1DE6AFD4}"/>
              </a:ext>
            </a:extLst>
          </p:cNvPr>
          <p:cNvSpPr/>
          <p:nvPr/>
        </p:nvSpPr>
        <p:spPr>
          <a:xfrm>
            <a:off x="457290" y="1737238"/>
            <a:ext cx="1150793" cy="680881"/>
          </a:xfrm>
          <a:prstGeom prst="rect">
            <a:avLst/>
          </a:prstGeom>
          <a:solidFill>
            <a:srgbClr val="384438"/>
          </a:solidFill>
          <a:ln>
            <a:noFill/>
          </a:ln>
        </p:spPr>
        <p:txBody>
          <a:bodyPr spcFirstLastPara="1" wrap="square" lIns="91425" tIns="45700" rIns="91425" bIns="45700" anchor="ctr" anchorCtr="0">
            <a:noAutofit/>
          </a:bodyPr>
          <a:lstStyle/>
          <a:p>
            <a:pPr marR="0" lvl="0" algn="ctr" defTabSz="914400" rtl="0" eaLnBrk="1" fontAlgn="auto" latinLnBrk="0" hangingPunct="1">
              <a:lnSpc>
                <a:spcPct val="100000"/>
              </a:lnSpc>
              <a:spcBef>
                <a:spcPts val="0"/>
              </a:spcBef>
              <a:spcAft>
                <a:spcPts val="0"/>
              </a:spcAft>
              <a:buClr>
                <a:srgbClr val="000000"/>
              </a:buClr>
              <a:buSzTx/>
              <a:tabLst/>
              <a:defRPr/>
            </a:pPr>
            <a:r>
              <a:rPr lang="en-GB" sz="1200" b="1" dirty="0">
                <a:solidFill>
                  <a:schemeClr val="bg1"/>
                </a:solidFill>
                <a:latin typeface="Bdo"/>
                <a:sym typeface="Arial"/>
              </a:rPr>
              <a:t>Source</a:t>
            </a:r>
          </a:p>
        </p:txBody>
      </p:sp>
      <p:sp>
        <p:nvSpPr>
          <p:cNvPr id="18" name="Google Shape;42;p2">
            <a:extLst>
              <a:ext uri="{FF2B5EF4-FFF2-40B4-BE49-F238E27FC236}">
                <a16:creationId xmlns:a16="http://schemas.microsoft.com/office/drawing/2014/main" id="{DDEA3B9B-FB6A-0ADD-FF03-6F2C7804A992}"/>
              </a:ext>
            </a:extLst>
          </p:cNvPr>
          <p:cNvSpPr/>
          <p:nvPr/>
        </p:nvSpPr>
        <p:spPr>
          <a:xfrm>
            <a:off x="457290" y="2516091"/>
            <a:ext cx="1150793" cy="1826532"/>
          </a:xfrm>
          <a:prstGeom prst="rect">
            <a:avLst/>
          </a:prstGeom>
          <a:solidFill>
            <a:srgbClr val="4C574C">
              <a:alpha val="75686"/>
            </a:srgbClr>
          </a:solidFill>
          <a:ln>
            <a:noFill/>
          </a:ln>
        </p:spPr>
        <p:txBody>
          <a:bodyPr spcFirstLastPara="1" wrap="square" lIns="36000" tIns="45700" rIns="36000" bIns="45700" anchor="ctr" anchorCtr="0">
            <a:noAutofit/>
          </a:bodyPr>
          <a:lstStyle/>
          <a:p>
            <a:pPr marR="0" lvl="0" algn="ctr" defTabSz="914400" rtl="0" eaLnBrk="1" fontAlgn="auto" latinLnBrk="0" hangingPunct="1">
              <a:lnSpc>
                <a:spcPct val="100000"/>
              </a:lnSpc>
              <a:spcBef>
                <a:spcPts val="0"/>
              </a:spcBef>
              <a:spcAft>
                <a:spcPts val="0"/>
              </a:spcAft>
              <a:buClr>
                <a:srgbClr val="000000"/>
              </a:buClr>
              <a:buSzTx/>
              <a:tabLst/>
              <a:defRPr/>
            </a:pPr>
            <a:r>
              <a:rPr lang="en-GB" sz="1400" b="1" dirty="0">
                <a:solidFill>
                  <a:schemeClr val="bg1"/>
                </a:solidFill>
                <a:latin typeface="Bdo"/>
                <a:sym typeface="Arial"/>
              </a:rPr>
              <a:t>Involvement</a:t>
            </a:r>
          </a:p>
        </p:txBody>
      </p:sp>
      <p:sp>
        <p:nvSpPr>
          <p:cNvPr id="19" name="Google Shape;42;p2">
            <a:extLst>
              <a:ext uri="{FF2B5EF4-FFF2-40B4-BE49-F238E27FC236}">
                <a16:creationId xmlns:a16="http://schemas.microsoft.com/office/drawing/2014/main" id="{B82FBEA6-C219-A1A8-91E6-2DE175CDAA18}"/>
              </a:ext>
            </a:extLst>
          </p:cNvPr>
          <p:cNvSpPr/>
          <p:nvPr/>
        </p:nvSpPr>
        <p:spPr>
          <a:xfrm>
            <a:off x="457290" y="4468388"/>
            <a:ext cx="1150793" cy="496964"/>
          </a:xfrm>
          <a:prstGeom prst="rect">
            <a:avLst/>
          </a:prstGeom>
          <a:solidFill>
            <a:srgbClr val="4C574C">
              <a:alpha val="75686"/>
            </a:srgbClr>
          </a:solidFill>
          <a:ln>
            <a:noFill/>
          </a:ln>
        </p:spPr>
        <p:txBody>
          <a:bodyPr spcFirstLastPara="1" wrap="square" lIns="91425" tIns="45700" rIns="91425" bIns="45700" anchor="ctr" anchorCtr="0">
            <a:noAutofit/>
          </a:bodyPr>
          <a:lstStyle/>
          <a:p>
            <a:pPr algn="ctr">
              <a:buClr>
                <a:srgbClr val="000000"/>
              </a:buClr>
              <a:defRPr/>
            </a:pPr>
            <a:r>
              <a:rPr lang="en-GB" sz="1600" b="1" dirty="0">
                <a:solidFill>
                  <a:schemeClr val="bg1"/>
                </a:solidFill>
                <a:latin typeface="Bdo"/>
                <a:sym typeface="Arial"/>
              </a:rPr>
              <a:t>Y1-Y3</a:t>
            </a:r>
          </a:p>
        </p:txBody>
      </p:sp>
      <p:sp>
        <p:nvSpPr>
          <p:cNvPr id="20" name="Google Shape;42;p2">
            <a:extLst>
              <a:ext uri="{FF2B5EF4-FFF2-40B4-BE49-F238E27FC236}">
                <a16:creationId xmlns:a16="http://schemas.microsoft.com/office/drawing/2014/main" id="{746D0953-70B3-6A00-98DE-823C9165911A}"/>
              </a:ext>
            </a:extLst>
          </p:cNvPr>
          <p:cNvSpPr/>
          <p:nvPr/>
        </p:nvSpPr>
        <p:spPr>
          <a:xfrm>
            <a:off x="457290" y="5091115"/>
            <a:ext cx="1150793" cy="496964"/>
          </a:xfrm>
          <a:prstGeom prst="rect">
            <a:avLst/>
          </a:prstGeom>
          <a:solidFill>
            <a:srgbClr val="4C574C">
              <a:alpha val="75686"/>
            </a:srgbClr>
          </a:solidFill>
          <a:ln>
            <a:noFill/>
          </a:ln>
        </p:spPr>
        <p:txBody>
          <a:bodyPr spcFirstLastPara="1" wrap="square" lIns="91425" tIns="45700" rIns="91425" bIns="45700" anchor="ctr" anchorCtr="0">
            <a:noAutofit/>
          </a:bodyPr>
          <a:lstStyle/>
          <a:p>
            <a:pPr marR="0" lvl="0" algn="ctr" fontAlgn="auto">
              <a:lnSpc>
                <a:spcPct val="100000"/>
              </a:lnSpc>
              <a:spcBef>
                <a:spcPts val="0"/>
              </a:spcBef>
              <a:spcAft>
                <a:spcPts val="0"/>
              </a:spcAft>
              <a:buClr>
                <a:srgbClr val="000000"/>
              </a:buClr>
              <a:buSzTx/>
              <a:tabLst/>
              <a:defRPr/>
            </a:pPr>
            <a:r>
              <a:rPr lang="en-GB" sz="1600" b="1" dirty="0">
                <a:solidFill>
                  <a:schemeClr val="bg1"/>
                </a:solidFill>
                <a:latin typeface="Bdo"/>
                <a:sym typeface="Arial"/>
              </a:rPr>
              <a:t>Y3-Y5</a:t>
            </a:r>
          </a:p>
        </p:txBody>
      </p:sp>
      <p:pic>
        <p:nvPicPr>
          <p:cNvPr id="6" name="Picture 5" descr="A logo with a circle and text&#10;&#10;Description automatically generated">
            <a:extLst>
              <a:ext uri="{FF2B5EF4-FFF2-40B4-BE49-F238E27FC236}">
                <a16:creationId xmlns:a16="http://schemas.microsoft.com/office/drawing/2014/main" id="{9361C062-8328-3E08-2E8E-3E9A9DA502F6}"/>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230380" y="5910158"/>
            <a:ext cx="1702421" cy="859191"/>
          </a:xfrm>
          <a:prstGeom prst="rect">
            <a:avLst/>
          </a:prstGeom>
        </p:spPr>
      </p:pic>
      <p:cxnSp>
        <p:nvCxnSpPr>
          <p:cNvPr id="16" name="Straight Connector 15">
            <a:extLst>
              <a:ext uri="{FF2B5EF4-FFF2-40B4-BE49-F238E27FC236}">
                <a16:creationId xmlns:a16="http://schemas.microsoft.com/office/drawing/2014/main" id="{CC8FB1A9-D2EC-9BB8-CA9A-88A6B15A7CC9}"/>
              </a:ext>
            </a:extLst>
          </p:cNvPr>
          <p:cNvCxnSpPr/>
          <p:nvPr/>
        </p:nvCxnSpPr>
        <p:spPr>
          <a:xfrm>
            <a:off x="914400" y="6429829"/>
            <a:ext cx="9173105" cy="0"/>
          </a:xfrm>
          <a:prstGeom prst="line">
            <a:avLst/>
          </a:prstGeom>
        </p:spPr>
        <p:style>
          <a:lnRef idx="1">
            <a:schemeClr val="dk1"/>
          </a:lnRef>
          <a:fillRef idx="0">
            <a:schemeClr val="dk1"/>
          </a:fillRef>
          <a:effectRef idx="0">
            <a:schemeClr val="dk1"/>
          </a:effectRef>
          <a:fontRef idx="minor">
            <a:schemeClr val="tx1"/>
          </a:fontRef>
        </p:style>
      </p:cxnSp>
      <p:sp>
        <p:nvSpPr>
          <p:cNvPr id="23" name="TextBox 22">
            <a:extLst>
              <a:ext uri="{FF2B5EF4-FFF2-40B4-BE49-F238E27FC236}">
                <a16:creationId xmlns:a16="http://schemas.microsoft.com/office/drawing/2014/main" id="{CB4D5FEC-3E15-5D7D-2F19-403FBDA68FC9}"/>
              </a:ext>
            </a:extLst>
          </p:cNvPr>
          <p:cNvSpPr txBox="1"/>
          <p:nvPr/>
        </p:nvSpPr>
        <p:spPr>
          <a:xfrm>
            <a:off x="494977" y="6299024"/>
            <a:ext cx="322524" cy="253916"/>
          </a:xfrm>
          <a:prstGeom prst="rect">
            <a:avLst/>
          </a:prstGeom>
          <a:noFill/>
        </p:spPr>
        <p:txBody>
          <a:bodyPr wrap="none" rtlCol="0">
            <a:spAutoFit/>
          </a:bodyPr>
          <a:lstStyle/>
          <a:p>
            <a:r>
              <a:rPr lang="en-US" sz="1050" dirty="0">
                <a:latin typeface="Bdo"/>
              </a:rPr>
              <a:t>10</a:t>
            </a:r>
          </a:p>
        </p:txBody>
      </p:sp>
    </p:spTree>
    <p:extLst>
      <p:ext uri="{BB962C8B-B14F-4D97-AF65-F5344CB8AC3E}">
        <p14:creationId xmlns:p14="http://schemas.microsoft.com/office/powerpoint/2010/main" val="3264452123"/>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7FDF7"/>
        </a:solidFill>
        <a:effectLst/>
      </p:bgPr>
    </p:bg>
    <p:spTree>
      <p:nvGrpSpPr>
        <p:cNvPr id="1" name="Shape 40"/>
        <p:cNvGrpSpPr/>
        <p:nvPr/>
      </p:nvGrpSpPr>
      <p:grpSpPr>
        <a:xfrm>
          <a:off x="0" y="0"/>
          <a:ext cx="0" cy="0"/>
          <a:chOff x="0" y="0"/>
          <a:chExt cx="0" cy="0"/>
        </a:xfrm>
      </p:grpSpPr>
      <p:sp>
        <p:nvSpPr>
          <p:cNvPr id="2" name="Google Shape;42;p2">
            <a:extLst>
              <a:ext uri="{FF2B5EF4-FFF2-40B4-BE49-F238E27FC236}">
                <a16:creationId xmlns:a16="http://schemas.microsoft.com/office/drawing/2014/main" id="{0D1E0DEE-7F77-A00B-6DBE-5D98B77AC582}"/>
              </a:ext>
            </a:extLst>
          </p:cNvPr>
          <p:cNvSpPr/>
          <p:nvPr/>
        </p:nvSpPr>
        <p:spPr>
          <a:xfrm>
            <a:off x="383399" y="543044"/>
            <a:ext cx="8687644" cy="929444"/>
          </a:xfrm>
          <a:prstGeom prst="rect">
            <a:avLst/>
          </a:prstGeom>
          <a:noFill/>
          <a:ln>
            <a:noFill/>
          </a:ln>
        </p:spPr>
        <p:txBody>
          <a:bodyPr spcFirstLastPara="1" wrap="square" lIns="91425" tIns="45700" rIns="91425" bIns="45700" anchor="ctr" anchorCtr="0">
            <a:noAutofit/>
          </a:bodyPr>
          <a:lstStyle/>
          <a:p>
            <a:pPr marL="0" marR="0" lvl="0" indent="0" defTabSz="914400" rtl="0" eaLnBrk="1" fontAlgn="auto" latinLnBrk="0" hangingPunct="1">
              <a:lnSpc>
                <a:spcPct val="100000"/>
              </a:lnSpc>
              <a:spcBef>
                <a:spcPts val="0"/>
              </a:spcBef>
              <a:spcAft>
                <a:spcPts val="0"/>
              </a:spcAft>
              <a:buClr>
                <a:srgbClr val="000000"/>
              </a:buClr>
              <a:buSzTx/>
              <a:buFont typeface="Arial"/>
              <a:buNone/>
              <a:tabLst/>
              <a:defRPr/>
            </a:pPr>
            <a:r>
              <a:rPr lang="en-GB" sz="3600" kern="0" spc="73" dirty="0">
                <a:latin typeface="Bdo"/>
                <a:sym typeface="Arial"/>
              </a:rPr>
              <a:t>Investment Strategy | Pipeline Projects</a:t>
            </a:r>
          </a:p>
        </p:txBody>
      </p:sp>
      <p:pic>
        <p:nvPicPr>
          <p:cNvPr id="6" name="Picture 5" descr="A logo with a circle and text&#10;&#10;Description automatically generated">
            <a:extLst>
              <a:ext uri="{FF2B5EF4-FFF2-40B4-BE49-F238E27FC236}">
                <a16:creationId xmlns:a16="http://schemas.microsoft.com/office/drawing/2014/main" id="{9361C062-8328-3E08-2E8E-3E9A9DA502F6}"/>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230380" y="5910158"/>
            <a:ext cx="1702421" cy="859191"/>
          </a:xfrm>
          <a:prstGeom prst="rect">
            <a:avLst/>
          </a:prstGeom>
        </p:spPr>
      </p:pic>
      <p:cxnSp>
        <p:nvCxnSpPr>
          <p:cNvPr id="16" name="Straight Connector 15">
            <a:extLst>
              <a:ext uri="{FF2B5EF4-FFF2-40B4-BE49-F238E27FC236}">
                <a16:creationId xmlns:a16="http://schemas.microsoft.com/office/drawing/2014/main" id="{CC8FB1A9-D2EC-9BB8-CA9A-88A6B15A7CC9}"/>
              </a:ext>
            </a:extLst>
          </p:cNvPr>
          <p:cNvCxnSpPr/>
          <p:nvPr/>
        </p:nvCxnSpPr>
        <p:spPr>
          <a:xfrm>
            <a:off x="914400" y="6429829"/>
            <a:ext cx="9173105" cy="0"/>
          </a:xfrm>
          <a:prstGeom prst="line">
            <a:avLst/>
          </a:prstGeom>
        </p:spPr>
        <p:style>
          <a:lnRef idx="1">
            <a:schemeClr val="dk1"/>
          </a:lnRef>
          <a:fillRef idx="0">
            <a:schemeClr val="dk1"/>
          </a:fillRef>
          <a:effectRef idx="0">
            <a:schemeClr val="dk1"/>
          </a:effectRef>
          <a:fontRef idx="minor">
            <a:schemeClr val="tx1"/>
          </a:fontRef>
        </p:style>
      </p:cxnSp>
      <p:sp>
        <p:nvSpPr>
          <p:cNvPr id="23" name="TextBox 22">
            <a:extLst>
              <a:ext uri="{FF2B5EF4-FFF2-40B4-BE49-F238E27FC236}">
                <a16:creationId xmlns:a16="http://schemas.microsoft.com/office/drawing/2014/main" id="{CB4D5FEC-3E15-5D7D-2F19-403FBDA68FC9}"/>
              </a:ext>
            </a:extLst>
          </p:cNvPr>
          <p:cNvSpPr txBox="1"/>
          <p:nvPr/>
        </p:nvSpPr>
        <p:spPr>
          <a:xfrm>
            <a:off x="494977" y="6299024"/>
            <a:ext cx="322524" cy="253916"/>
          </a:xfrm>
          <a:prstGeom prst="rect">
            <a:avLst/>
          </a:prstGeom>
          <a:noFill/>
        </p:spPr>
        <p:txBody>
          <a:bodyPr wrap="none" rtlCol="0">
            <a:spAutoFit/>
          </a:bodyPr>
          <a:lstStyle/>
          <a:p>
            <a:r>
              <a:rPr lang="en-US" sz="1050" dirty="0">
                <a:latin typeface="Bdo"/>
              </a:rPr>
              <a:t>11</a:t>
            </a:r>
          </a:p>
        </p:txBody>
      </p:sp>
      <p:sp>
        <p:nvSpPr>
          <p:cNvPr id="21" name="Google Shape;42;p2">
            <a:extLst>
              <a:ext uri="{FF2B5EF4-FFF2-40B4-BE49-F238E27FC236}">
                <a16:creationId xmlns:a16="http://schemas.microsoft.com/office/drawing/2014/main" id="{DCA3AF33-D27E-D2C8-1673-6B547ECF6F34}"/>
              </a:ext>
            </a:extLst>
          </p:cNvPr>
          <p:cNvSpPr/>
          <p:nvPr/>
        </p:nvSpPr>
        <p:spPr>
          <a:xfrm>
            <a:off x="1727303" y="1474589"/>
            <a:ext cx="1977175" cy="680881"/>
          </a:xfrm>
          <a:prstGeom prst="rect">
            <a:avLst/>
          </a:prstGeom>
          <a:solidFill>
            <a:srgbClr val="384438"/>
          </a:solidFill>
          <a:ln>
            <a:noFill/>
          </a:ln>
        </p:spPr>
        <p:txBody>
          <a:bodyPr spcFirstLastPara="1" wrap="square" lIns="91425" tIns="45700" rIns="91425" bIns="45700" anchor="ctr" anchorCtr="0">
            <a:noAutofit/>
          </a:bodyPr>
          <a:lstStyle/>
          <a:p>
            <a:pPr marR="0" lvl="0" algn="ctr" defTabSz="914400" rtl="0" eaLnBrk="1" fontAlgn="auto" latinLnBrk="0" hangingPunct="1">
              <a:lnSpc>
                <a:spcPct val="100000"/>
              </a:lnSpc>
              <a:spcBef>
                <a:spcPts val="0"/>
              </a:spcBef>
              <a:spcAft>
                <a:spcPts val="0"/>
              </a:spcAft>
              <a:buClr>
                <a:srgbClr val="000000"/>
              </a:buClr>
              <a:buSzTx/>
              <a:tabLst/>
              <a:defRPr/>
            </a:pPr>
            <a:r>
              <a:rPr lang="en-GB" sz="1200" b="1" dirty="0">
                <a:solidFill>
                  <a:schemeClr val="bg1"/>
                </a:solidFill>
                <a:latin typeface="Bdo"/>
                <a:sym typeface="Arial"/>
              </a:rPr>
              <a:t>Solar </a:t>
            </a:r>
          </a:p>
          <a:p>
            <a:pPr marR="0" lvl="0" algn="ctr" defTabSz="914400" rtl="0" eaLnBrk="1" fontAlgn="auto" latinLnBrk="0" hangingPunct="1">
              <a:lnSpc>
                <a:spcPct val="100000"/>
              </a:lnSpc>
              <a:spcBef>
                <a:spcPts val="0"/>
              </a:spcBef>
              <a:spcAft>
                <a:spcPts val="0"/>
              </a:spcAft>
              <a:buClr>
                <a:srgbClr val="000000"/>
              </a:buClr>
              <a:buSzTx/>
              <a:tabLst/>
              <a:defRPr/>
            </a:pPr>
            <a:r>
              <a:rPr lang="en-GB" sz="1200" b="1" dirty="0">
                <a:solidFill>
                  <a:schemeClr val="bg1"/>
                </a:solidFill>
                <a:latin typeface="Bdo"/>
                <a:sym typeface="Arial"/>
              </a:rPr>
              <a:t>Power Plant</a:t>
            </a:r>
          </a:p>
        </p:txBody>
      </p:sp>
      <p:sp>
        <p:nvSpPr>
          <p:cNvPr id="22" name="Google Shape;42;p2">
            <a:extLst>
              <a:ext uri="{FF2B5EF4-FFF2-40B4-BE49-F238E27FC236}">
                <a16:creationId xmlns:a16="http://schemas.microsoft.com/office/drawing/2014/main" id="{5C929F36-DAEB-09BC-BB22-ED8FD4EFFEAA}"/>
              </a:ext>
            </a:extLst>
          </p:cNvPr>
          <p:cNvSpPr/>
          <p:nvPr/>
        </p:nvSpPr>
        <p:spPr>
          <a:xfrm>
            <a:off x="3797748" y="1474588"/>
            <a:ext cx="1933064" cy="680881"/>
          </a:xfrm>
          <a:prstGeom prst="rect">
            <a:avLst/>
          </a:prstGeom>
          <a:solidFill>
            <a:srgbClr val="384438"/>
          </a:solidFill>
          <a:ln>
            <a:noFill/>
          </a:ln>
        </p:spPr>
        <p:txBody>
          <a:bodyPr spcFirstLastPara="1" wrap="square" lIns="91425" tIns="45700" rIns="91425" bIns="45700" anchor="ctr" anchorCtr="0">
            <a:noAutofit/>
          </a:bodyPr>
          <a:lstStyle/>
          <a:p>
            <a:pPr marR="0" lvl="0" algn="ctr" defTabSz="914400" rtl="0" eaLnBrk="1" fontAlgn="auto" latinLnBrk="0" hangingPunct="1">
              <a:lnSpc>
                <a:spcPct val="100000"/>
              </a:lnSpc>
              <a:spcBef>
                <a:spcPts val="0"/>
              </a:spcBef>
              <a:spcAft>
                <a:spcPts val="0"/>
              </a:spcAft>
              <a:buClr>
                <a:srgbClr val="000000"/>
              </a:buClr>
              <a:buSzTx/>
              <a:tabLst/>
              <a:defRPr/>
            </a:pPr>
            <a:r>
              <a:rPr lang="en-GB" sz="1200" b="1" dirty="0">
                <a:solidFill>
                  <a:schemeClr val="bg1"/>
                </a:solidFill>
                <a:latin typeface="Bdo"/>
                <a:sym typeface="Arial"/>
              </a:rPr>
              <a:t>Food Value Chain </a:t>
            </a:r>
          </a:p>
          <a:p>
            <a:pPr marR="0" lvl="0" algn="ctr" defTabSz="914400" rtl="0" eaLnBrk="1" fontAlgn="auto" latinLnBrk="0" hangingPunct="1">
              <a:lnSpc>
                <a:spcPct val="100000"/>
              </a:lnSpc>
              <a:spcBef>
                <a:spcPts val="0"/>
              </a:spcBef>
              <a:spcAft>
                <a:spcPts val="0"/>
              </a:spcAft>
              <a:buClr>
                <a:srgbClr val="000000"/>
              </a:buClr>
              <a:buSzTx/>
              <a:tabLst/>
              <a:defRPr/>
            </a:pPr>
            <a:r>
              <a:rPr lang="en-GB" sz="1200" b="1" dirty="0">
                <a:solidFill>
                  <a:schemeClr val="bg1"/>
                </a:solidFill>
                <a:latin typeface="Bdo"/>
                <a:sym typeface="Arial"/>
              </a:rPr>
              <a:t>Support</a:t>
            </a:r>
          </a:p>
        </p:txBody>
      </p:sp>
      <p:sp>
        <p:nvSpPr>
          <p:cNvPr id="24" name="Google Shape;42;p2">
            <a:extLst>
              <a:ext uri="{FF2B5EF4-FFF2-40B4-BE49-F238E27FC236}">
                <a16:creationId xmlns:a16="http://schemas.microsoft.com/office/drawing/2014/main" id="{61E25D81-CF4F-CA5A-0FF0-49B106D24668}"/>
              </a:ext>
            </a:extLst>
          </p:cNvPr>
          <p:cNvSpPr/>
          <p:nvPr/>
        </p:nvSpPr>
        <p:spPr>
          <a:xfrm>
            <a:off x="5806822" y="1474587"/>
            <a:ext cx="1933063" cy="680881"/>
          </a:xfrm>
          <a:prstGeom prst="rect">
            <a:avLst/>
          </a:prstGeom>
          <a:solidFill>
            <a:srgbClr val="384438"/>
          </a:solidFill>
          <a:ln>
            <a:noFill/>
          </a:ln>
        </p:spPr>
        <p:txBody>
          <a:bodyPr spcFirstLastPara="1" wrap="square" lIns="91425" tIns="45700" rIns="91425" bIns="45700" anchor="ctr" anchorCtr="0">
            <a:noAutofit/>
          </a:bodyPr>
          <a:lstStyle/>
          <a:p>
            <a:pPr marR="0" lvl="0" algn="ctr" defTabSz="914400" rtl="0" eaLnBrk="1" fontAlgn="auto" latinLnBrk="0" hangingPunct="1">
              <a:lnSpc>
                <a:spcPct val="100000"/>
              </a:lnSpc>
              <a:spcBef>
                <a:spcPts val="0"/>
              </a:spcBef>
              <a:spcAft>
                <a:spcPts val="0"/>
              </a:spcAft>
              <a:buClr>
                <a:srgbClr val="000000"/>
              </a:buClr>
              <a:buSzTx/>
              <a:tabLst/>
              <a:defRPr/>
            </a:pPr>
            <a:r>
              <a:rPr lang="en-GB" sz="1200" b="1" dirty="0">
                <a:solidFill>
                  <a:schemeClr val="bg1"/>
                </a:solidFill>
                <a:latin typeface="Bdo"/>
                <a:sym typeface="Arial"/>
              </a:rPr>
              <a:t>Commercial Bank</a:t>
            </a:r>
          </a:p>
          <a:p>
            <a:pPr marR="0" lvl="0" algn="ctr" defTabSz="914400" rtl="0" eaLnBrk="1" fontAlgn="auto" latinLnBrk="0" hangingPunct="1">
              <a:lnSpc>
                <a:spcPct val="100000"/>
              </a:lnSpc>
              <a:spcBef>
                <a:spcPts val="0"/>
              </a:spcBef>
              <a:spcAft>
                <a:spcPts val="0"/>
              </a:spcAft>
              <a:buClr>
                <a:srgbClr val="000000"/>
              </a:buClr>
              <a:buSzTx/>
              <a:tabLst/>
              <a:defRPr/>
            </a:pPr>
            <a:r>
              <a:rPr lang="en-GB" sz="1200" b="1" dirty="0">
                <a:solidFill>
                  <a:schemeClr val="bg1"/>
                </a:solidFill>
                <a:latin typeface="Bdo"/>
                <a:sym typeface="Arial"/>
              </a:rPr>
              <a:t>SMEs Portfolio</a:t>
            </a:r>
          </a:p>
        </p:txBody>
      </p:sp>
      <p:sp>
        <p:nvSpPr>
          <p:cNvPr id="25" name="Google Shape;42;p2">
            <a:extLst>
              <a:ext uri="{FF2B5EF4-FFF2-40B4-BE49-F238E27FC236}">
                <a16:creationId xmlns:a16="http://schemas.microsoft.com/office/drawing/2014/main" id="{E4D877D4-970C-4E5C-8A1C-C848ACE440BF}"/>
              </a:ext>
            </a:extLst>
          </p:cNvPr>
          <p:cNvSpPr/>
          <p:nvPr/>
        </p:nvSpPr>
        <p:spPr>
          <a:xfrm>
            <a:off x="1727304" y="2253441"/>
            <a:ext cx="1977175" cy="1826532"/>
          </a:xfrm>
          <a:prstGeom prst="rect">
            <a:avLst/>
          </a:prstGeom>
          <a:noFill/>
          <a:ln>
            <a:solidFill>
              <a:srgbClr val="272B27"/>
            </a:solidFill>
            <a:prstDash val="sysDash"/>
          </a:ln>
        </p:spPr>
        <p:txBody>
          <a:bodyPr spcFirstLastPara="1" wrap="square" lIns="91425" tIns="45700" rIns="91425" bIns="45700" anchor="ctr" anchorCtr="1">
            <a:noAutofit/>
          </a:bodyPr>
          <a:lstStyle/>
          <a:p>
            <a:pPr marR="0" lvl="0" defTabSz="914400" rtl="0" eaLnBrk="1" fontAlgn="auto" latinLnBrk="0" hangingPunct="1">
              <a:lnSpc>
                <a:spcPct val="100000"/>
              </a:lnSpc>
              <a:spcBef>
                <a:spcPts val="0"/>
              </a:spcBef>
              <a:spcAft>
                <a:spcPts val="0"/>
              </a:spcAft>
              <a:buClr>
                <a:srgbClr val="000000"/>
              </a:buClr>
              <a:buSzTx/>
              <a:tabLst/>
              <a:defRPr/>
            </a:pPr>
            <a:r>
              <a:rPr lang="en-GB" sz="1200" dirty="0">
                <a:latin typeface="Bdo"/>
                <a:sym typeface="Arial"/>
              </a:rPr>
              <a:t>Long-term financing for construction of a solar power plant with battery storage solution and agricultural plantation in Western Balkans.</a:t>
            </a:r>
          </a:p>
        </p:txBody>
      </p:sp>
      <p:sp>
        <p:nvSpPr>
          <p:cNvPr id="26" name="Google Shape;42;p2">
            <a:extLst>
              <a:ext uri="{FF2B5EF4-FFF2-40B4-BE49-F238E27FC236}">
                <a16:creationId xmlns:a16="http://schemas.microsoft.com/office/drawing/2014/main" id="{5C9F0775-F97D-EF5D-46D0-32F6BAD328FF}"/>
              </a:ext>
            </a:extLst>
          </p:cNvPr>
          <p:cNvSpPr/>
          <p:nvPr/>
        </p:nvSpPr>
        <p:spPr>
          <a:xfrm>
            <a:off x="3797749" y="2253440"/>
            <a:ext cx="1933064" cy="1826533"/>
          </a:xfrm>
          <a:prstGeom prst="rect">
            <a:avLst/>
          </a:prstGeom>
          <a:noFill/>
          <a:ln>
            <a:solidFill>
              <a:srgbClr val="272B27"/>
            </a:solidFill>
            <a:prstDash val="sysDash"/>
          </a:ln>
        </p:spPr>
        <p:txBody>
          <a:bodyPr spcFirstLastPara="1" wrap="square" lIns="91425" tIns="45700" rIns="91425" bIns="45700" anchor="ctr" anchorCtr="1">
            <a:noAutofit/>
          </a:bodyPr>
          <a:lstStyle/>
          <a:p>
            <a:pPr>
              <a:buClr>
                <a:srgbClr val="000000"/>
              </a:buClr>
            </a:pPr>
            <a:r>
              <a:rPr lang="en-GB" sz="1200" dirty="0">
                <a:latin typeface="Bdo"/>
                <a:sym typeface="Arial"/>
              </a:rPr>
              <a:t>Long-term loan to a group of enterprises (MSMEs) in the food value chain sector, focusing on food-loss reduction in Africa.</a:t>
            </a:r>
          </a:p>
        </p:txBody>
      </p:sp>
      <p:sp>
        <p:nvSpPr>
          <p:cNvPr id="27" name="Google Shape;42;p2">
            <a:extLst>
              <a:ext uri="{FF2B5EF4-FFF2-40B4-BE49-F238E27FC236}">
                <a16:creationId xmlns:a16="http://schemas.microsoft.com/office/drawing/2014/main" id="{E753E7B5-A806-356E-558B-6C50D580511A}"/>
              </a:ext>
            </a:extLst>
          </p:cNvPr>
          <p:cNvSpPr/>
          <p:nvPr/>
        </p:nvSpPr>
        <p:spPr>
          <a:xfrm>
            <a:off x="5806824" y="2253439"/>
            <a:ext cx="1933064" cy="1826533"/>
          </a:xfrm>
          <a:prstGeom prst="rect">
            <a:avLst/>
          </a:prstGeom>
          <a:noFill/>
          <a:ln>
            <a:solidFill>
              <a:srgbClr val="272B27"/>
            </a:solidFill>
            <a:prstDash val="sysDash"/>
          </a:ln>
        </p:spPr>
        <p:txBody>
          <a:bodyPr spcFirstLastPara="1" wrap="square" lIns="91425" tIns="45700" rIns="91425" bIns="45700" anchor="ctr" anchorCtr="1">
            <a:noAutofit/>
          </a:bodyPr>
          <a:lstStyle/>
          <a:p>
            <a:pPr>
              <a:buClr>
                <a:srgbClr val="000000"/>
              </a:buClr>
            </a:pPr>
            <a:r>
              <a:rPr lang="en-GB" sz="1200" dirty="0">
                <a:latin typeface="Bdo"/>
                <a:sym typeface="Arial"/>
              </a:rPr>
              <a:t>Long-term loan to a local West-African bank in support of its SME portfolio growth in the gender and green financing segments.</a:t>
            </a:r>
          </a:p>
        </p:txBody>
      </p:sp>
      <p:sp>
        <p:nvSpPr>
          <p:cNvPr id="28" name="Google Shape;42;p2">
            <a:extLst>
              <a:ext uri="{FF2B5EF4-FFF2-40B4-BE49-F238E27FC236}">
                <a16:creationId xmlns:a16="http://schemas.microsoft.com/office/drawing/2014/main" id="{749C021E-FFEC-518F-BF0D-261F2265686D}"/>
              </a:ext>
            </a:extLst>
          </p:cNvPr>
          <p:cNvSpPr/>
          <p:nvPr/>
        </p:nvSpPr>
        <p:spPr>
          <a:xfrm>
            <a:off x="1727303" y="4818210"/>
            <a:ext cx="1977175" cy="496963"/>
          </a:xfrm>
          <a:prstGeom prst="rect">
            <a:avLst/>
          </a:prstGeom>
          <a:noFill/>
          <a:ln>
            <a:solidFill>
              <a:srgbClr val="272B27"/>
            </a:solidFill>
            <a:prstDash val="sysDash"/>
          </a:ln>
        </p:spPr>
        <p:txBody>
          <a:bodyPr spcFirstLastPara="1" wrap="square" lIns="91425" tIns="45700" rIns="91425" bIns="45700" anchor="ctr" anchorCtr="1">
            <a:noAutofit/>
          </a:bodyPr>
          <a:lstStyle/>
          <a:p>
            <a:pPr>
              <a:buClr>
                <a:srgbClr val="000000"/>
              </a:buClr>
            </a:pPr>
            <a:r>
              <a:rPr lang="en-GB" sz="1200" b="1" dirty="0">
                <a:latin typeface="Bdo"/>
                <a:sym typeface="Arial"/>
              </a:rPr>
              <a:t>12Y (3Y grace period)</a:t>
            </a:r>
          </a:p>
        </p:txBody>
      </p:sp>
      <p:sp>
        <p:nvSpPr>
          <p:cNvPr id="29" name="Google Shape;42;p2">
            <a:extLst>
              <a:ext uri="{FF2B5EF4-FFF2-40B4-BE49-F238E27FC236}">
                <a16:creationId xmlns:a16="http://schemas.microsoft.com/office/drawing/2014/main" id="{F77C91F1-7EC1-24E4-DC2A-1E372BEEBBDD}"/>
              </a:ext>
            </a:extLst>
          </p:cNvPr>
          <p:cNvSpPr/>
          <p:nvPr/>
        </p:nvSpPr>
        <p:spPr>
          <a:xfrm>
            <a:off x="1727303" y="5440937"/>
            <a:ext cx="1977175" cy="496963"/>
          </a:xfrm>
          <a:prstGeom prst="rect">
            <a:avLst/>
          </a:prstGeom>
          <a:noFill/>
          <a:ln>
            <a:solidFill>
              <a:srgbClr val="272B27"/>
            </a:solidFill>
            <a:prstDash val="sysDash"/>
          </a:ln>
        </p:spPr>
        <p:txBody>
          <a:bodyPr spcFirstLastPara="1" wrap="square" lIns="91425" tIns="45700" rIns="91425" bIns="45700" anchor="ctr" anchorCtr="1">
            <a:noAutofit/>
          </a:bodyPr>
          <a:lstStyle/>
          <a:p>
            <a:pPr>
              <a:buClr>
                <a:srgbClr val="000000"/>
              </a:buClr>
            </a:pPr>
            <a:r>
              <a:rPr lang="en-GB" sz="1200" b="1" dirty="0">
                <a:latin typeface="Bdo"/>
                <a:sym typeface="Arial"/>
              </a:rPr>
              <a:t>425bps + 3M EURIBOR</a:t>
            </a:r>
          </a:p>
        </p:txBody>
      </p:sp>
      <p:sp>
        <p:nvSpPr>
          <p:cNvPr id="30" name="Google Shape;42;p2">
            <a:extLst>
              <a:ext uri="{FF2B5EF4-FFF2-40B4-BE49-F238E27FC236}">
                <a16:creationId xmlns:a16="http://schemas.microsoft.com/office/drawing/2014/main" id="{BBCE42D7-A896-FA5F-A77F-2AE421E0697D}"/>
              </a:ext>
            </a:extLst>
          </p:cNvPr>
          <p:cNvSpPr/>
          <p:nvPr/>
        </p:nvSpPr>
        <p:spPr>
          <a:xfrm>
            <a:off x="3797749" y="4818210"/>
            <a:ext cx="1933064" cy="496963"/>
          </a:xfrm>
          <a:prstGeom prst="rect">
            <a:avLst/>
          </a:prstGeom>
          <a:noFill/>
          <a:ln>
            <a:solidFill>
              <a:srgbClr val="272B27"/>
            </a:solidFill>
            <a:prstDash val="sysDash"/>
          </a:ln>
        </p:spPr>
        <p:txBody>
          <a:bodyPr spcFirstLastPara="1" wrap="square" lIns="91425" tIns="45700" rIns="91425" bIns="45700" anchor="ctr" anchorCtr="1">
            <a:noAutofit/>
          </a:bodyPr>
          <a:lstStyle/>
          <a:p>
            <a:pPr>
              <a:buClr>
                <a:srgbClr val="000000"/>
              </a:buClr>
            </a:pPr>
            <a:r>
              <a:rPr lang="en-GB" sz="1200" b="1" dirty="0">
                <a:latin typeface="Bdo"/>
                <a:sym typeface="Arial"/>
              </a:rPr>
              <a:t>5Y (1Y grace period)</a:t>
            </a:r>
          </a:p>
        </p:txBody>
      </p:sp>
      <p:sp>
        <p:nvSpPr>
          <p:cNvPr id="31" name="Google Shape;42;p2">
            <a:extLst>
              <a:ext uri="{FF2B5EF4-FFF2-40B4-BE49-F238E27FC236}">
                <a16:creationId xmlns:a16="http://schemas.microsoft.com/office/drawing/2014/main" id="{67596F26-76C1-C98E-A9AA-398FD0FE9ACF}"/>
              </a:ext>
            </a:extLst>
          </p:cNvPr>
          <p:cNvSpPr/>
          <p:nvPr/>
        </p:nvSpPr>
        <p:spPr>
          <a:xfrm>
            <a:off x="3797749" y="5440937"/>
            <a:ext cx="1933064" cy="496963"/>
          </a:xfrm>
          <a:prstGeom prst="rect">
            <a:avLst/>
          </a:prstGeom>
          <a:noFill/>
          <a:ln>
            <a:solidFill>
              <a:srgbClr val="272B27"/>
            </a:solidFill>
            <a:prstDash val="sysDash"/>
          </a:ln>
        </p:spPr>
        <p:txBody>
          <a:bodyPr spcFirstLastPara="1" wrap="square" lIns="91425" tIns="45700" rIns="91425" bIns="45700" anchor="ctr" anchorCtr="1">
            <a:noAutofit/>
          </a:bodyPr>
          <a:lstStyle/>
          <a:p>
            <a:pPr>
              <a:buClr>
                <a:srgbClr val="000000"/>
              </a:buClr>
            </a:pPr>
            <a:r>
              <a:rPr lang="en-GB" sz="1200" b="1" dirty="0">
                <a:latin typeface="Bdo"/>
                <a:sym typeface="Arial"/>
              </a:rPr>
              <a:t>550bps + 3M SOFR</a:t>
            </a:r>
          </a:p>
        </p:txBody>
      </p:sp>
      <p:sp>
        <p:nvSpPr>
          <p:cNvPr id="32" name="Google Shape;42;p2">
            <a:extLst>
              <a:ext uri="{FF2B5EF4-FFF2-40B4-BE49-F238E27FC236}">
                <a16:creationId xmlns:a16="http://schemas.microsoft.com/office/drawing/2014/main" id="{0D87CE1A-66A4-6C07-84F9-8F64A1DCDC73}"/>
              </a:ext>
            </a:extLst>
          </p:cNvPr>
          <p:cNvSpPr/>
          <p:nvPr/>
        </p:nvSpPr>
        <p:spPr>
          <a:xfrm>
            <a:off x="5806824" y="4818210"/>
            <a:ext cx="1933064" cy="496963"/>
          </a:xfrm>
          <a:prstGeom prst="rect">
            <a:avLst/>
          </a:prstGeom>
          <a:noFill/>
          <a:ln>
            <a:solidFill>
              <a:srgbClr val="272B27"/>
            </a:solidFill>
            <a:prstDash val="sysDash"/>
          </a:ln>
        </p:spPr>
        <p:txBody>
          <a:bodyPr spcFirstLastPara="1" wrap="square" lIns="91425" tIns="45700" rIns="91425" bIns="45700" anchor="ctr" anchorCtr="1">
            <a:noAutofit/>
          </a:bodyPr>
          <a:lstStyle/>
          <a:p>
            <a:pPr>
              <a:buClr>
                <a:srgbClr val="000000"/>
              </a:buClr>
            </a:pPr>
            <a:r>
              <a:rPr lang="en-GB" sz="1200" b="1" dirty="0">
                <a:latin typeface="Bdo"/>
                <a:sym typeface="Arial"/>
              </a:rPr>
              <a:t>7Y (2Y grace period)</a:t>
            </a:r>
          </a:p>
        </p:txBody>
      </p:sp>
      <p:sp>
        <p:nvSpPr>
          <p:cNvPr id="33" name="Google Shape;42;p2">
            <a:extLst>
              <a:ext uri="{FF2B5EF4-FFF2-40B4-BE49-F238E27FC236}">
                <a16:creationId xmlns:a16="http://schemas.microsoft.com/office/drawing/2014/main" id="{DC3CECD9-1301-F1FE-8D0C-E5BAC00303EA}"/>
              </a:ext>
            </a:extLst>
          </p:cNvPr>
          <p:cNvSpPr/>
          <p:nvPr/>
        </p:nvSpPr>
        <p:spPr>
          <a:xfrm>
            <a:off x="5806824" y="5440937"/>
            <a:ext cx="1933064" cy="496963"/>
          </a:xfrm>
          <a:prstGeom prst="rect">
            <a:avLst/>
          </a:prstGeom>
          <a:noFill/>
          <a:ln>
            <a:solidFill>
              <a:srgbClr val="272B27"/>
            </a:solidFill>
            <a:prstDash val="sysDash"/>
          </a:ln>
        </p:spPr>
        <p:txBody>
          <a:bodyPr spcFirstLastPara="1" wrap="square" lIns="91425" tIns="45700" rIns="91425" bIns="45700" anchor="ctr" anchorCtr="1">
            <a:noAutofit/>
          </a:bodyPr>
          <a:lstStyle/>
          <a:p>
            <a:pPr>
              <a:buClr>
                <a:srgbClr val="000000"/>
              </a:buClr>
            </a:pPr>
            <a:r>
              <a:rPr lang="en-GB" sz="1200" b="1" dirty="0">
                <a:latin typeface="Bdo"/>
                <a:sym typeface="Arial"/>
              </a:rPr>
              <a:t>500bps + 6M SOFR</a:t>
            </a:r>
          </a:p>
        </p:txBody>
      </p:sp>
      <p:sp>
        <p:nvSpPr>
          <p:cNvPr id="34" name="Google Shape;42;p2">
            <a:extLst>
              <a:ext uri="{FF2B5EF4-FFF2-40B4-BE49-F238E27FC236}">
                <a16:creationId xmlns:a16="http://schemas.microsoft.com/office/drawing/2014/main" id="{5FFFE48C-8F22-EE18-D4DF-84425D01ADA1}"/>
              </a:ext>
            </a:extLst>
          </p:cNvPr>
          <p:cNvSpPr/>
          <p:nvPr/>
        </p:nvSpPr>
        <p:spPr>
          <a:xfrm>
            <a:off x="457290" y="2253439"/>
            <a:ext cx="1150793" cy="1826532"/>
          </a:xfrm>
          <a:prstGeom prst="rect">
            <a:avLst/>
          </a:prstGeom>
          <a:solidFill>
            <a:srgbClr val="4C574C">
              <a:alpha val="75686"/>
            </a:srgbClr>
          </a:solidFill>
          <a:ln>
            <a:noFill/>
          </a:ln>
        </p:spPr>
        <p:txBody>
          <a:bodyPr spcFirstLastPara="1" wrap="square" lIns="36000" tIns="45700" rIns="36000" bIns="45700" anchor="ctr" anchorCtr="0">
            <a:noAutofit/>
          </a:bodyPr>
          <a:lstStyle/>
          <a:p>
            <a:pPr marR="0" lvl="0" algn="ctr" defTabSz="914400" rtl="0" eaLnBrk="1" fontAlgn="auto" latinLnBrk="0" hangingPunct="1">
              <a:lnSpc>
                <a:spcPct val="100000"/>
              </a:lnSpc>
              <a:spcBef>
                <a:spcPts val="0"/>
              </a:spcBef>
              <a:spcAft>
                <a:spcPts val="0"/>
              </a:spcAft>
              <a:buClr>
                <a:srgbClr val="000000"/>
              </a:buClr>
              <a:buSzTx/>
              <a:tabLst/>
              <a:defRPr/>
            </a:pPr>
            <a:r>
              <a:rPr lang="en-GB" sz="1400" b="1" dirty="0">
                <a:solidFill>
                  <a:schemeClr val="bg1"/>
                </a:solidFill>
                <a:latin typeface="Bdo"/>
                <a:sym typeface="Arial"/>
              </a:rPr>
              <a:t>Purpose</a:t>
            </a:r>
          </a:p>
        </p:txBody>
      </p:sp>
      <p:sp>
        <p:nvSpPr>
          <p:cNvPr id="35" name="Google Shape;42;p2">
            <a:extLst>
              <a:ext uri="{FF2B5EF4-FFF2-40B4-BE49-F238E27FC236}">
                <a16:creationId xmlns:a16="http://schemas.microsoft.com/office/drawing/2014/main" id="{F15787A1-54D1-F31A-8AC3-4E9CEEA2A7E2}"/>
              </a:ext>
            </a:extLst>
          </p:cNvPr>
          <p:cNvSpPr/>
          <p:nvPr/>
        </p:nvSpPr>
        <p:spPr>
          <a:xfrm>
            <a:off x="457290" y="4818209"/>
            <a:ext cx="1150793" cy="496964"/>
          </a:xfrm>
          <a:prstGeom prst="rect">
            <a:avLst/>
          </a:prstGeom>
          <a:solidFill>
            <a:srgbClr val="4C574C">
              <a:alpha val="75686"/>
            </a:srgbClr>
          </a:solidFill>
          <a:ln>
            <a:noFill/>
          </a:ln>
        </p:spPr>
        <p:txBody>
          <a:bodyPr spcFirstLastPara="1" wrap="square" lIns="91425" tIns="45700" rIns="91425" bIns="45700" anchor="ctr" anchorCtr="0">
            <a:noAutofit/>
          </a:bodyPr>
          <a:lstStyle/>
          <a:p>
            <a:pPr algn="ctr">
              <a:buClr>
                <a:srgbClr val="000000"/>
              </a:buClr>
              <a:defRPr/>
            </a:pPr>
            <a:r>
              <a:rPr lang="en-GB" sz="1600" b="1" dirty="0">
                <a:solidFill>
                  <a:schemeClr val="bg1"/>
                </a:solidFill>
                <a:latin typeface="Bdo"/>
                <a:sym typeface="Arial"/>
              </a:rPr>
              <a:t>Tenor</a:t>
            </a:r>
          </a:p>
        </p:txBody>
      </p:sp>
      <p:sp>
        <p:nvSpPr>
          <p:cNvPr id="36" name="Google Shape;42;p2">
            <a:extLst>
              <a:ext uri="{FF2B5EF4-FFF2-40B4-BE49-F238E27FC236}">
                <a16:creationId xmlns:a16="http://schemas.microsoft.com/office/drawing/2014/main" id="{C56FA1B6-29E3-4F1E-0DAD-455167F05C2F}"/>
              </a:ext>
            </a:extLst>
          </p:cNvPr>
          <p:cNvSpPr/>
          <p:nvPr/>
        </p:nvSpPr>
        <p:spPr>
          <a:xfrm>
            <a:off x="457290" y="5440936"/>
            <a:ext cx="1150793" cy="496964"/>
          </a:xfrm>
          <a:prstGeom prst="rect">
            <a:avLst/>
          </a:prstGeom>
          <a:solidFill>
            <a:srgbClr val="4C574C">
              <a:alpha val="75686"/>
            </a:srgbClr>
          </a:solidFill>
          <a:ln>
            <a:noFill/>
          </a:ln>
        </p:spPr>
        <p:txBody>
          <a:bodyPr spcFirstLastPara="1" wrap="square" lIns="91425" tIns="45700" rIns="91425" bIns="45700" anchor="ctr" anchorCtr="0">
            <a:noAutofit/>
          </a:bodyPr>
          <a:lstStyle/>
          <a:p>
            <a:pPr marR="0" lvl="0" algn="ctr" fontAlgn="auto">
              <a:lnSpc>
                <a:spcPct val="100000"/>
              </a:lnSpc>
              <a:spcBef>
                <a:spcPts val="0"/>
              </a:spcBef>
              <a:spcAft>
                <a:spcPts val="0"/>
              </a:spcAft>
              <a:buClr>
                <a:srgbClr val="000000"/>
              </a:buClr>
              <a:buSzTx/>
              <a:tabLst/>
              <a:defRPr/>
            </a:pPr>
            <a:r>
              <a:rPr lang="en-GB" sz="1600" b="1" dirty="0">
                <a:solidFill>
                  <a:schemeClr val="bg1"/>
                </a:solidFill>
                <a:latin typeface="Bdo"/>
                <a:sym typeface="Arial"/>
              </a:rPr>
              <a:t>Pricing</a:t>
            </a:r>
          </a:p>
        </p:txBody>
      </p:sp>
      <p:sp>
        <p:nvSpPr>
          <p:cNvPr id="37" name="Google Shape;42;p2">
            <a:extLst>
              <a:ext uri="{FF2B5EF4-FFF2-40B4-BE49-F238E27FC236}">
                <a16:creationId xmlns:a16="http://schemas.microsoft.com/office/drawing/2014/main" id="{DCE8CFC2-F008-B734-8389-F9FEFF679060}"/>
              </a:ext>
            </a:extLst>
          </p:cNvPr>
          <p:cNvSpPr/>
          <p:nvPr/>
        </p:nvSpPr>
        <p:spPr>
          <a:xfrm>
            <a:off x="7825581" y="1474586"/>
            <a:ext cx="1933063" cy="680881"/>
          </a:xfrm>
          <a:prstGeom prst="rect">
            <a:avLst/>
          </a:prstGeom>
          <a:solidFill>
            <a:srgbClr val="384438"/>
          </a:solidFill>
          <a:ln>
            <a:noFill/>
          </a:ln>
        </p:spPr>
        <p:txBody>
          <a:bodyPr spcFirstLastPara="1" wrap="square" lIns="91425" tIns="45700" rIns="91425" bIns="45700" anchor="ctr" anchorCtr="0">
            <a:noAutofit/>
          </a:bodyPr>
          <a:lstStyle/>
          <a:p>
            <a:pPr marR="0" lvl="0" algn="ctr" defTabSz="914400" rtl="0" eaLnBrk="1" fontAlgn="auto" latinLnBrk="0" hangingPunct="1">
              <a:lnSpc>
                <a:spcPct val="100000"/>
              </a:lnSpc>
              <a:spcBef>
                <a:spcPts val="0"/>
              </a:spcBef>
              <a:spcAft>
                <a:spcPts val="0"/>
              </a:spcAft>
              <a:buClr>
                <a:srgbClr val="000000"/>
              </a:buClr>
              <a:buSzTx/>
              <a:tabLst/>
              <a:defRPr/>
            </a:pPr>
            <a:r>
              <a:rPr lang="en-GB" sz="1200" b="1" dirty="0">
                <a:solidFill>
                  <a:schemeClr val="bg1"/>
                </a:solidFill>
                <a:latin typeface="Bdo"/>
                <a:sym typeface="Arial"/>
              </a:rPr>
              <a:t>Microfinance Institution</a:t>
            </a:r>
          </a:p>
        </p:txBody>
      </p:sp>
      <p:sp>
        <p:nvSpPr>
          <p:cNvPr id="38" name="Google Shape;42;p2">
            <a:extLst>
              <a:ext uri="{FF2B5EF4-FFF2-40B4-BE49-F238E27FC236}">
                <a16:creationId xmlns:a16="http://schemas.microsoft.com/office/drawing/2014/main" id="{284549BD-3883-2C7E-5152-727594EA5390}"/>
              </a:ext>
            </a:extLst>
          </p:cNvPr>
          <p:cNvSpPr/>
          <p:nvPr/>
        </p:nvSpPr>
        <p:spPr>
          <a:xfrm>
            <a:off x="7825583" y="2253438"/>
            <a:ext cx="1933064" cy="1826533"/>
          </a:xfrm>
          <a:prstGeom prst="rect">
            <a:avLst/>
          </a:prstGeom>
          <a:noFill/>
          <a:ln>
            <a:solidFill>
              <a:srgbClr val="272B27"/>
            </a:solidFill>
            <a:prstDash val="sysDash"/>
          </a:ln>
        </p:spPr>
        <p:txBody>
          <a:bodyPr spcFirstLastPara="1" wrap="square" lIns="91425" tIns="45700" rIns="91425" bIns="45700" anchor="ctr" anchorCtr="1">
            <a:noAutofit/>
          </a:bodyPr>
          <a:lstStyle/>
          <a:p>
            <a:pPr>
              <a:buClr>
                <a:srgbClr val="000000"/>
              </a:buClr>
            </a:pPr>
            <a:r>
              <a:rPr lang="en-GB" sz="1200" dirty="0">
                <a:latin typeface="Bdo"/>
                <a:sym typeface="Arial"/>
              </a:rPr>
              <a:t>Long-term loan to a micro finance institute in South-East Asia with a focus on SMEs.</a:t>
            </a:r>
          </a:p>
        </p:txBody>
      </p:sp>
      <p:sp>
        <p:nvSpPr>
          <p:cNvPr id="39" name="Google Shape;42;p2">
            <a:extLst>
              <a:ext uri="{FF2B5EF4-FFF2-40B4-BE49-F238E27FC236}">
                <a16:creationId xmlns:a16="http://schemas.microsoft.com/office/drawing/2014/main" id="{8C7A72D3-B2FF-2A3A-D39F-D538D81C84B7}"/>
              </a:ext>
            </a:extLst>
          </p:cNvPr>
          <p:cNvSpPr/>
          <p:nvPr/>
        </p:nvSpPr>
        <p:spPr>
          <a:xfrm>
            <a:off x="7825583" y="4818209"/>
            <a:ext cx="1933064" cy="496963"/>
          </a:xfrm>
          <a:prstGeom prst="rect">
            <a:avLst/>
          </a:prstGeom>
          <a:noFill/>
          <a:ln>
            <a:solidFill>
              <a:srgbClr val="272B27"/>
            </a:solidFill>
            <a:prstDash val="sysDash"/>
          </a:ln>
        </p:spPr>
        <p:txBody>
          <a:bodyPr spcFirstLastPara="1" wrap="square" lIns="91425" tIns="45700" rIns="91425" bIns="45700" anchor="ctr" anchorCtr="1">
            <a:noAutofit/>
          </a:bodyPr>
          <a:lstStyle/>
          <a:p>
            <a:pPr>
              <a:buClr>
                <a:srgbClr val="000000"/>
              </a:buClr>
            </a:pPr>
            <a:r>
              <a:rPr lang="en-GB" sz="1200" b="1" dirty="0">
                <a:latin typeface="Bdo"/>
                <a:sym typeface="Arial"/>
              </a:rPr>
              <a:t>4Y (1Y grace period)</a:t>
            </a:r>
          </a:p>
        </p:txBody>
      </p:sp>
      <p:sp>
        <p:nvSpPr>
          <p:cNvPr id="40" name="Google Shape;42;p2">
            <a:extLst>
              <a:ext uri="{FF2B5EF4-FFF2-40B4-BE49-F238E27FC236}">
                <a16:creationId xmlns:a16="http://schemas.microsoft.com/office/drawing/2014/main" id="{ADE688E5-59F0-5D68-601F-A2C361CD47FA}"/>
              </a:ext>
            </a:extLst>
          </p:cNvPr>
          <p:cNvSpPr/>
          <p:nvPr/>
        </p:nvSpPr>
        <p:spPr>
          <a:xfrm>
            <a:off x="7825583" y="5440936"/>
            <a:ext cx="1933064" cy="496963"/>
          </a:xfrm>
          <a:prstGeom prst="rect">
            <a:avLst/>
          </a:prstGeom>
          <a:noFill/>
          <a:ln>
            <a:solidFill>
              <a:srgbClr val="272B27"/>
            </a:solidFill>
            <a:prstDash val="sysDash"/>
          </a:ln>
        </p:spPr>
        <p:txBody>
          <a:bodyPr spcFirstLastPara="1" wrap="square" lIns="91425" tIns="45700" rIns="91425" bIns="45700" anchor="ctr" anchorCtr="1">
            <a:noAutofit/>
          </a:bodyPr>
          <a:lstStyle/>
          <a:p>
            <a:pPr>
              <a:buClr>
                <a:srgbClr val="000000"/>
              </a:buClr>
            </a:pPr>
            <a:r>
              <a:rPr lang="en-GB" sz="1200" b="1" dirty="0">
                <a:latin typeface="Bdo"/>
                <a:sym typeface="Arial"/>
              </a:rPr>
              <a:t>550bps + 3M SOFR</a:t>
            </a:r>
          </a:p>
        </p:txBody>
      </p:sp>
      <p:sp>
        <p:nvSpPr>
          <p:cNvPr id="41" name="Google Shape;42;p2">
            <a:extLst>
              <a:ext uri="{FF2B5EF4-FFF2-40B4-BE49-F238E27FC236}">
                <a16:creationId xmlns:a16="http://schemas.microsoft.com/office/drawing/2014/main" id="{4962C51D-066D-F2B0-9569-C7F9B853E620}"/>
              </a:ext>
            </a:extLst>
          </p:cNvPr>
          <p:cNvSpPr/>
          <p:nvPr/>
        </p:nvSpPr>
        <p:spPr>
          <a:xfrm>
            <a:off x="9851913" y="1474229"/>
            <a:ext cx="1933063" cy="680881"/>
          </a:xfrm>
          <a:prstGeom prst="rect">
            <a:avLst/>
          </a:prstGeom>
          <a:solidFill>
            <a:srgbClr val="384438"/>
          </a:solidFill>
          <a:ln>
            <a:noFill/>
          </a:ln>
        </p:spPr>
        <p:txBody>
          <a:bodyPr spcFirstLastPara="1" wrap="square" lIns="91425" tIns="45700" rIns="91425" bIns="45700" anchor="ctr" anchorCtr="0">
            <a:noAutofit/>
          </a:bodyPr>
          <a:lstStyle/>
          <a:p>
            <a:pPr marR="0" lvl="0" algn="ctr" defTabSz="914400" rtl="0" eaLnBrk="1" fontAlgn="auto" latinLnBrk="0" hangingPunct="1">
              <a:lnSpc>
                <a:spcPct val="100000"/>
              </a:lnSpc>
              <a:spcBef>
                <a:spcPts val="0"/>
              </a:spcBef>
              <a:spcAft>
                <a:spcPts val="0"/>
              </a:spcAft>
              <a:buClr>
                <a:srgbClr val="000000"/>
              </a:buClr>
              <a:buSzTx/>
              <a:tabLst/>
              <a:defRPr/>
            </a:pPr>
            <a:r>
              <a:rPr lang="en-GB" sz="1200" b="1" dirty="0">
                <a:solidFill>
                  <a:schemeClr val="bg1"/>
                </a:solidFill>
                <a:latin typeface="Bdo"/>
                <a:sym typeface="Arial"/>
              </a:rPr>
              <a:t>Waste </a:t>
            </a:r>
          </a:p>
          <a:p>
            <a:pPr marR="0" lvl="0" algn="ctr" defTabSz="914400" rtl="0" eaLnBrk="1" fontAlgn="auto" latinLnBrk="0" hangingPunct="1">
              <a:lnSpc>
                <a:spcPct val="100000"/>
              </a:lnSpc>
              <a:spcBef>
                <a:spcPts val="0"/>
              </a:spcBef>
              <a:spcAft>
                <a:spcPts val="0"/>
              </a:spcAft>
              <a:buClr>
                <a:srgbClr val="000000"/>
              </a:buClr>
              <a:buSzTx/>
              <a:tabLst/>
              <a:defRPr/>
            </a:pPr>
            <a:r>
              <a:rPr lang="en-GB" sz="1200" b="1" dirty="0">
                <a:solidFill>
                  <a:schemeClr val="bg1"/>
                </a:solidFill>
                <a:latin typeface="Bdo"/>
                <a:sym typeface="Arial"/>
              </a:rPr>
              <a:t>Recycling</a:t>
            </a:r>
          </a:p>
        </p:txBody>
      </p:sp>
      <p:sp>
        <p:nvSpPr>
          <p:cNvPr id="42" name="Google Shape;42;p2">
            <a:extLst>
              <a:ext uri="{FF2B5EF4-FFF2-40B4-BE49-F238E27FC236}">
                <a16:creationId xmlns:a16="http://schemas.microsoft.com/office/drawing/2014/main" id="{066F8FFD-A812-9A86-237D-586D1B7C0C54}"/>
              </a:ext>
            </a:extLst>
          </p:cNvPr>
          <p:cNvSpPr/>
          <p:nvPr/>
        </p:nvSpPr>
        <p:spPr>
          <a:xfrm>
            <a:off x="9851915" y="2253081"/>
            <a:ext cx="1933064" cy="1826533"/>
          </a:xfrm>
          <a:prstGeom prst="rect">
            <a:avLst/>
          </a:prstGeom>
          <a:noFill/>
          <a:ln>
            <a:solidFill>
              <a:srgbClr val="272B27"/>
            </a:solidFill>
            <a:prstDash val="sysDash"/>
          </a:ln>
        </p:spPr>
        <p:txBody>
          <a:bodyPr spcFirstLastPara="1" wrap="square" lIns="91425" tIns="45700" rIns="91425" bIns="45700" anchor="ctr" anchorCtr="1">
            <a:noAutofit/>
          </a:bodyPr>
          <a:lstStyle/>
          <a:p>
            <a:pPr>
              <a:buClr>
                <a:srgbClr val="000000"/>
              </a:buClr>
            </a:pPr>
            <a:r>
              <a:rPr lang="en-GB" sz="1200" dirty="0">
                <a:latin typeface="Bdo"/>
                <a:sym typeface="Arial"/>
              </a:rPr>
              <a:t>Long-term loan to a waste recycling company to  extend its operations (CAPEX for machinery and buildings) in West Africa.</a:t>
            </a:r>
          </a:p>
        </p:txBody>
      </p:sp>
      <p:sp>
        <p:nvSpPr>
          <p:cNvPr id="43" name="Google Shape;42;p2">
            <a:extLst>
              <a:ext uri="{FF2B5EF4-FFF2-40B4-BE49-F238E27FC236}">
                <a16:creationId xmlns:a16="http://schemas.microsoft.com/office/drawing/2014/main" id="{B51B1EA5-280A-EF24-6BB6-1E23983C9C41}"/>
              </a:ext>
            </a:extLst>
          </p:cNvPr>
          <p:cNvSpPr/>
          <p:nvPr/>
        </p:nvSpPr>
        <p:spPr>
          <a:xfrm>
            <a:off x="9851915" y="4817852"/>
            <a:ext cx="1933064" cy="496963"/>
          </a:xfrm>
          <a:prstGeom prst="rect">
            <a:avLst/>
          </a:prstGeom>
          <a:noFill/>
          <a:ln>
            <a:solidFill>
              <a:srgbClr val="272B27"/>
            </a:solidFill>
            <a:prstDash val="sysDash"/>
          </a:ln>
        </p:spPr>
        <p:txBody>
          <a:bodyPr spcFirstLastPara="1" wrap="square" lIns="91425" tIns="45700" rIns="91425" bIns="45700" anchor="ctr" anchorCtr="1">
            <a:noAutofit/>
          </a:bodyPr>
          <a:lstStyle/>
          <a:p>
            <a:pPr>
              <a:buClr>
                <a:srgbClr val="000000"/>
              </a:buClr>
            </a:pPr>
            <a:r>
              <a:rPr lang="en-GB" sz="1200" b="1" dirty="0">
                <a:latin typeface="Bdo"/>
                <a:sym typeface="Arial"/>
              </a:rPr>
              <a:t>7Y (2Y grace period)</a:t>
            </a:r>
          </a:p>
        </p:txBody>
      </p:sp>
      <p:sp>
        <p:nvSpPr>
          <p:cNvPr id="44" name="Google Shape;42;p2">
            <a:extLst>
              <a:ext uri="{FF2B5EF4-FFF2-40B4-BE49-F238E27FC236}">
                <a16:creationId xmlns:a16="http://schemas.microsoft.com/office/drawing/2014/main" id="{63079562-84F8-50AA-3391-44DC6184CDD8}"/>
              </a:ext>
            </a:extLst>
          </p:cNvPr>
          <p:cNvSpPr/>
          <p:nvPr/>
        </p:nvSpPr>
        <p:spPr>
          <a:xfrm>
            <a:off x="9851915" y="5440579"/>
            <a:ext cx="1933064" cy="496963"/>
          </a:xfrm>
          <a:prstGeom prst="rect">
            <a:avLst/>
          </a:prstGeom>
          <a:noFill/>
          <a:ln>
            <a:solidFill>
              <a:srgbClr val="272B27"/>
            </a:solidFill>
            <a:prstDash val="sysDash"/>
          </a:ln>
        </p:spPr>
        <p:txBody>
          <a:bodyPr spcFirstLastPara="1" wrap="square" lIns="91425" tIns="45700" rIns="91425" bIns="45700" anchor="ctr" anchorCtr="1">
            <a:noAutofit/>
          </a:bodyPr>
          <a:lstStyle/>
          <a:p>
            <a:pPr>
              <a:buClr>
                <a:srgbClr val="000000"/>
              </a:buClr>
            </a:pPr>
            <a:r>
              <a:rPr lang="en-GB" sz="1200" b="1" dirty="0">
                <a:latin typeface="Bdo"/>
                <a:sym typeface="Arial"/>
              </a:rPr>
              <a:t>550bps + 3M SOFR</a:t>
            </a:r>
          </a:p>
        </p:txBody>
      </p:sp>
      <p:sp>
        <p:nvSpPr>
          <p:cNvPr id="45" name="Google Shape;42;p2">
            <a:extLst>
              <a:ext uri="{FF2B5EF4-FFF2-40B4-BE49-F238E27FC236}">
                <a16:creationId xmlns:a16="http://schemas.microsoft.com/office/drawing/2014/main" id="{1799A59C-0ADB-D368-87DF-D98BD162E55E}"/>
              </a:ext>
            </a:extLst>
          </p:cNvPr>
          <p:cNvSpPr/>
          <p:nvPr/>
        </p:nvSpPr>
        <p:spPr>
          <a:xfrm>
            <a:off x="1733058" y="4202869"/>
            <a:ext cx="1977175" cy="496963"/>
          </a:xfrm>
          <a:prstGeom prst="rect">
            <a:avLst/>
          </a:prstGeom>
          <a:noFill/>
          <a:ln>
            <a:solidFill>
              <a:srgbClr val="272B27"/>
            </a:solidFill>
            <a:prstDash val="sysDash"/>
          </a:ln>
        </p:spPr>
        <p:txBody>
          <a:bodyPr spcFirstLastPara="1" wrap="square" lIns="91425" tIns="45700" rIns="91425" bIns="45700" anchor="ctr" anchorCtr="1">
            <a:noAutofit/>
          </a:bodyPr>
          <a:lstStyle/>
          <a:p>
            <a:pPr>
              <a:buClr>
                <a:srgbClr val="000000"/>
              </a:buClr>
            </a:pPr>
            <a:r>
              <a:rPr lang="en-GB" sz="1200" b="1" dirty="0">
                <a:latin typeface="Bdo"/>
                <a:sym typeface="Arial"/>
              </a:rPr>
              <a:t>EUR 120mn</a:t>
            </a:r>
          </a:p>
        </p:txBody>
      </p:sp>
      <p:sp>
        <p:nvSpPr>
          <p:cNvPr id="46" name="Google Shape;42;p2">
            <a:extLst>
              <a:ext uri="{FF2B5EF4-FFF2-40B4-BE49-F238E27FC236}">
                <a16:creationId xmlns:a16="http://schemas.microsoft.com/office/drawing/2014/main" id="{4E956DB7-7244-8E4D-F9BB-1BBBDD4E2326}"/>
              </a:ext>
            </a:extLst>
          </p:cNvPr>
          <p:cNvSpPr/>
          <p:nvPr/>
        </p:nvSpPr>
        <p:spPr>
          <a:xfrm>
            <a:off x="3803504" y="4202869"/>
            <a:ext cx="1933064" cy="496963"/>
          </a:xfrm>
          <a:prstGeom prst="rect">
            <a:avLst/>
          </a:prstGeom>
          <a:noFill/>
          <a:ln>
            <a:solidFill>
              <a:srgbClr val="272B27"/>
            </a:solidFill>
            <a:prstDash val="sysDash"/>
          </a:ln>
        </p:spPr>
        <p:txBody>
          <a:bodyPr spcFirstLastPara="1" wrap="square" lIns="91425" tIns="45700" rIns="91425" bIns="45700" anchor="ctr" anchorCtr="1">
            <a:noAutofit/>
          </a:bodyPr>
          <a:lstStyle/>
          <a:p>
            <a:pPr>
              <a:buClr>
                <a:srgbClr val="000000"/>
              </a:buClr>
            </a:pPr>
            <a:r>
              <a:rPr lang="en-GB" sz="1200" b="1" dirty="0">
                <a:latin typeface="Bdo"/>
                <a:sym typeface="Arial"/>
              </a:rPr>
              <a:t>USD 65mn</a:t>
            </a:r>
          </a:p>
        </p:txBody>
      </p:sp>
      <p:sp>
        <p:nvSpPr>
          <p:cNvPr id="47" name="Google Shape;42;p2">
            <a:extLst>
              <a:ext uri="{FF2B5EF4-FFF2-40B4-BE49-F238E27FC236}">
                <a16:creationId xmlns:a16="http://schemas.microsoft.com/office/drawing/2014/main" id="{0C750AD8-B187-BF9B-B64D-16FA1B8736BF}"/>
              </a:ext>
            </a:extLst>
          </p:cNvPr>
          <p:cNvSpPr/>
          <p:nvPr/>
        </p:nvSpPr>
        <p:spPr>
          <a:xfrm>
            <a:off x="5812579" y="4202869"/>
            <a:ext cx="1933064" cy="496963"/>
          </a:xfrm>
          <a:prstGeom prst="rect">
            <a:avLst/>
          </a:prstGeom>
          <a:noFill/>
          <a:ln>
            <a:solidFill>
              <a:srgbClr val="272B27"/>
            </a:solidFill>
            <a:prstDash val="sysDash"/>
          </a:ln>
        </p:spPr>
        <p:txBody>
          <a:bodyPr spcFirstLastPara="1" wrap="square" lIns="91425" tIns="45700" rIns="91425" bIns="45700" anchor="ctr" anchorCtr="1">
            <a:noAutofit/>
          </a:bodyPr>
          <a:lstStyle/>
          <a:p>
            <a:pPr>
              <a:buClr>
                <a:srgbClr val="000000"/>
              </a:buClr>
            </a:pPr>
            <a:r>
              <a:rPr lang="en-GB" sz="1200" b="1" dirty="0">
                <a:latin typeface="Bdo"/>
                <a:sym typeface="Arial"/>
              </a:rPr>
              <a:t>USD 100mn</a:t>
            </a:r>
          </a:p>
        </p:txBody>
      </p:sp>
      <p:sp>
        <p:nvSpPr>
          <p:cNvPr id="48" name="Google Shape;42;p2">
            <a:extLst>
              <a:ext uri="{FF2B5EF4-FFF2-40B4-BE49-F238E27FC236}">
                <a16:creationId xmlns:a16="http://schemas.microsoft.com/office/drawing/2014/main" id="{3FC90008-C702-BA15-62F7-8FD9C65B1B09}"/>
              </a:ext>
            </a:extLst>
          </p:cNvPr>
          <p:cNvSpPr/>
          <p:nvPr/>
        </p:nvSpPr>
        <p:spPr>
          <a:xfrm>
            <a:off x="463045" y="4202868"/>
            <a:ext cx="1150793" cy="496964"/>
          </a:xfrm>
          <a:prstGeom prst="rect">
            <a:avLst/>
          </a:prstGeom>
          <a:solidFill>
            <a:srgbClr val="4C574C">
              <a:alpha val="75686"/>
            </a:srgbClr>
          </a:solidFill>
          <a:ln>
            <a:noFill/>
          </a:ln>
        </p:spPr>
        <p:txBody>
          <a:bodyPr spcFirstLastPara="1" wrap="square" lIns="91425" tIns="45700" rIns="91425" bIns="45700" anchor="ctr" anchorCtr="0">
            <a:noAutofit/>
          </a:bodyPr>
          <a:lstStyle/>
          <a:p>
            <a:pPr algn="ctr">
              <a:buClr>
                <a:srgbClr val="000000"/>
              </a:buClr>
              <a:defRPr/>
            </a:pPr>
            <a:r>
              <a:rPr lang="en-GB" sz="1600" b="1" dirty="0">
                <a:solidFill>
                  <a:schemeClr val="bg1"/>
                </a:solidFill>
                <a:latin typeface="Bdo"/>
                <a:sym typeface="Arial"/>
              </a:rPr>
              <a:t>Ticket</a:t>
            </a:r>
          </a:p>
        </p:txBody>
      </p:sp>
      <p:sp>
        <p:nvSpPr>
          <p:cNvPr id="49" name="Google Shape;42;p2">
            <a:extLst>
              <a:ext uri="{FF2B5EF4-FFF2-40B4-BE49-F238E27FC236}">
                <a16:creationId xmlns:a16="http://schemas.microsoft.com/office/drawing/2014/main" id="{273ADE3D-885D-89B6-C059-13E3D0D16C16}"/>
              </a:ext>
            </a:extLst>
          </p:cNvPr>
          <p:cNvSpPr/>
          <p:nvPr/>
        </p:nvSpPr>
        <p:spPr>
          <a:xfrm>
            <a:off x="7831338" y="4202868"/>
            <a:ext cx="1933064" cy="496963"/>
          </a:xfrm>
          <a:prstGeom prst="rect">
            <a:avLst/>
          </a:prstGeom>
          <a:noFill/>
          <a:ln>
            <a:solidFill>
              <a:srgbClr val="272B27"/>
            </a:solidFill>
            <a:prstDash val="sysDash"/>
          </a:ln>
        </p:spPr>
        <p:txBody>
          <a:bodyPr spcFirstLastPara="1" wrap="square" lIns="91425" tIns="45700" rIns="91425" bIns="45700" anchor="ctr" anchorCtr="1">
            <a:noAutofit/>
          </a:bodyPr>
          <a:lstStyle/>
          <a:p>
            <a:pPr>
              <a:buClr>
                <a:srgbClr val="000000"/>
              </a:buClr>
            </a:pPr>
            <a:r>
              <a:rPr lang="en-GB" sz="1200" b="1" dirty="0">
                <a:latin typeface="Bdo"/>
                <a:sym typeface="Arial"/>
              </a:rPr>
              <a:t>USD 40mn</a:t>
            </a:r>
          </a:p>
        </p:txBody>
      </p:sp>
      <p:sp>
        <p:nvSpPr>
          <p:cNvPr id="50" name="Google Shape;42;p2">
            <a:extLst>
              <a:ext uri="{FF2B5EF4-FFF2-40B4-BE49-F238E27FC236}">
                <a16:creationId xmlns:a16="http://schemas.microsoft.com/office/drawing/2014/main" id="{1D455944-2810-8CA1-522A-717C6A2080C1}"/>
              </a:ext>
            </a:extLst>
          </p:cNvPr>
          <p:cNvSpPr/>
          <p:nvPr/>
        </p:nvSpPr>
        <p:spPr>
          <a:xfrm>
            <a:off x="9857670" y="4202511"/>
            <a:ext cx="1933064" cy="496963"/>
          </a:xfrm>
          <a:prstGeom prst="rect">
            <a:avLst/>
          </a:prstGeom>
          <a:noFill/>
          <a:ln>
            <a:solidFill>
              <a:srgbClr val="272B27"/>
            </a:solidFill>
            <a:prstDash val="sysDash"/>
          </a:ln>
        </p:spPr>
        <p:txBody>
          <a:bodyPr spcFirstLastPara="1" wrap="square" lIns="91425" tIns="45700" rIns="91425" bIns="45700" anchor="ctr" anchorCtr="1">
            <a:noAutofit/>
          </a:bodyPr>
          <a:lstStyle/>
          <a:p>
            <a:pPr>
              <a:buClr>
                <a:srgbClr val="000000"/>
              </a:buClr>
            </a:pPr>
            <a:r>
              <a:rPr lang="en-GB" sz="1200" b="1" dirty="0">
                <a:latin typeface="Bdo"/>
                <a:sym typeface="Arial"/>
              </a:rPr>
              <a:t>USD 80mn</a:t>
            </a:r>
          </a:p>
        </p:txBody>
      </p:sp>
    </p:spTree>
    <p:extLst>
      <p:ext uri="{BB962C8B-B14F-4D97-AF65-F5344CB8AC3E}">
        <p14:creationId xmlns:p14="http://schemas.microsoft.com/office/powerpoint/2010/main" val="3552985567"/>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7FDF7"/>
        </a:solidFill>
        <a:effectLst/>
      </p:bgPr>
    </p:bg>
    <p:spTree>
      <p:nvGrpSpPr>
        <p:cNvPr id="1" name="Shape 40"/>
        <p:cNvGrpSpPr/>
        <p:nvPr/>
      </p:nvGrpSpPr>
      <p:grpSpPr>
        <a:xfrm>
          <a:off x="0" y="0"/>
          <a:ext cx="0" cy="0"/>
          <a:chOff x="0" y="0"/>
          <a:chExt cx="0" cy="0"/>
        </a:xfrm>
      </p:grpSpPr>
      <p:sp>
        <p:nvSpPr>
          <p:cNvPr id="2" name="Google Shape;42;p2">
            <a:extLst>
              <a:ext uri="{FF2B5EF4-FFF2-40B4-BE49-F238E27FC236}">
                <a16:creationId xmlns:a16="http://schemas.microsoft.com/office/drawing/2014/main" id="{0D1E0DEE-7F77-A00B-6DBE-5D98B77AC582}"/>
              </a:ext>
            </a:extLst>
          </p:cNvPr>
          <p:cNvSpPr/>
          <p:nvPr/>
        </p:nvSpPr>
        <p:spPr>
          <a:xfrm>
            <a:off x="383399" y="543044"/>
            <a:ext cx="8687644" cy="929444"/>
          </a:xfrm>
          <a:prstGeom prst="rect">
            <a:avLst/>
          </a:prstGeom>
          <a:noFill/>
          <a:ln>
            <a:noFill/>
          </a:ln>
        </p:spPr>
        <p:txBody>
          <a:bodyPr spcFirstLastPara="1" wrap="square" lIns="91425" tIns="45700" rIns="91425" bIns="45700" anchor="ctr" anchorCtr="0">
            <a:noAutofit/>
          </a:bodyPr>
          <a:lstStyle/>
          <a:p>
            <a:pPr marL="0" marR="0" lvl="0" indent="0" defTabSz="914400" rtl="0" eaLnBrk="1" fontAlgn="auto" latinLnBrk="0" hangingPunct="1">
              <a:lnSpc>
                <a:spcPct val="100000"/>
              </a:lnSpc>
              <a:spcBef>
                <a:spcPts val="0"/>
              </a:spcBef>
              <a:spcAft>
                <a:spcPts val="0"/>
              </a:spcAft>
              <a:buClr>
                <a:srgbClr val="000000"/>
              </a:buClr>
              <a:buSzTx/>
              <a:buFont typeface="Arial"/>
              <a:buNone/>
              <a:tabLst/>
              <a:defRPr/>
            </a:pPr>
            <a:r>
              <a:rPr lang="en-GB" sz="3600" kern="0" spc="73" dirty="0">
                <a:latin typeface="Bdo"/>
                <a:sym typeface="Arial"/>
              </a:rPr>
              <a:t>Investment Strategy | Pipeline Projects</a:t>
            </a:r>
          </a:p>
        </p:txBody>
      </p:sp>
      <p:pic>
        <p:nvPicPr>
          <p:cNvPr id="6" name="Picture 5" descr="A logo with a circle and text&#10;&#10;Description automatically generated">
            <a:extLst>
              <a:ext uri="{FF2B5EF4-FFF2-40B4-BE49-F238E27FC236}">
                <a16:creationId xmlns:a16="http://schemas.microsoft.com/office/drawing/2014/main" id="{9361C062-8328-3E08-2E8E-3E9A9DA502F6}"/>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230380" y="5910158"/>
            <a:ext cx="1702421" cy="859191"/>
          </a:xfrm>
          <a:prstGeom prst="rect">
            <a:avLst/>
          </a:prstGeom>
        </p:spPr>
      </p:pic>
      <p:cxnSp>
        <p:nvCxnSpPr>
          <p:cNvPr id="16" name="Straight Connector 15">
            <a:extLst>
              <a:ext uri="{FF2B5EF4-FFF2-40B4-BE49-F238E27FC236}">
                <a16:creationId xmlns:a16="http://schemas.microsoft.com/office/drawing/2014/main" id="{CC8FB1A9-D2EC-9BB8-CA9A-88A6B15A7CC9}"/>
              </a:ext>
            </a:extLst>
          </p:cNvPr>
          <p:cNvCxnSpPr/>
          <p:nvPr/>
        </p:nvCxnSpPr>
        <p:spPr>
          <a:xfrm>
            <a:off x="914400" y="6429829"/>
            <a:ext cx="9173105" cy="0"/>
          </a:xfrm>
          <a:prstGeom prst="line">
            <a:avLst/>
          </a:prstGeom>
        </p:spPr>
        <p:style>
          <a:lnRef idx="1">
            <a:schemeClr val="dk1"/>
          </a:lnRef>
          <a:fillRef idx="0">
            <a:schemeClr val="dk1"/>
          </a:fillRef>
          <a:effectRef idx="0">
            <a:schemeClr val="dk1"/>
          </a:effectRef>
          <a:fontRef idx="minor">
            <a:schemeClr val="tx1"/>
          </a:fontRef>
        </p:style>
      </p:cxnSp>
      <p:sp>
        <p:nvSpPr>
          <p:cNvPr id="23" name="TextBox 22">
            <a:extLst>
              <a:ext uri="{FF2B5EF4-FFF2-40B4-BE49-F238E27FC236}">
                <a16:creationId xmlns:a16="http://schemas.microsoft.com/office/drawing/2014/main" id="{CB4D5FEC-3E15-5D7D-2F19-403FBDA68FC9}"/>
              </a:ext>
            </a:extLst>
          </p:cNvPr>
          <p:cNvSpPr txBox="1"/>
          <p:nvPr/>
        </p:nvSpPr>
        <p:spPr>
          <a:xfrm>
            <a:off x="494977" y="6299024"/>
            <a:ext cx="322524" cy="253916"/>
          </a:xfrm>
          <a:prstGeom prst="rect">
            <a:avLst/>
          </a:prstGeom>
          <a:noFill/>
        </p:spPr>
        <p:txBody>
          <a:bodyPr wrap="none" rtlCol="0">
            <a:spAutoFit/>
          </a:bodyPr>
          <a:lstStyle/>
          <a:p>
            <a:r>
              <a:rPr lang="en-US" sz="1050" dirty="0">
                <a:latin typeface="Bdo"/>
              </a:rPr>
              <a:t>12</a:t>
            </a:r>
          </a:p>
        </p:txBody>
      </p:sp>
      <p:sp>
        <p:nvSpPr>
          <p:cNvPr id="3" name="Google Shape;42;p2">
            <a:extLst>
              <a:ext uri="{FF2B5EF4-FFF2-40B4-BE49-F238E27FC236}">
                <a16:creationId xmlns:a16="http://schemas.microsoft.com/office/drawing/2014/main" id="{633CD4F9-68CD-A8D6-A1DA-8E6BA73C0BDE}"/>
              </a:ext>
            </a:extLst>
          </p:cNvPr>
          <p:cNvSpPr/>
          <p:nvPr/>
        </p:nvSpPr>
        <p:spPr>
          <a:xfrm>
            <a:off x="1727303" y="1474589"/>
            <a:ext cx="1977175" cy="680881"/>
          </a:xfrm>
          <a:prstGeom prst="rect">
            <a:avLst/>
          </a:prstGeom>
          <a:solidFill>
            <a:srgbClr val="384438"/>
          </a:solidFill>
          <a:ln>
            <a:noFill/>
          </a:ln>
        </p:spPr>
        <p:txBody>
          <a:bodyPr spcFirstLastPara="1" wrap="square" lIns="91425" tIns="45700" rIns="91425" bIns="45700" anchor="ctr" anchorCtr="0">
            <a:noAutofit/>
          </a:bodyPr>
          <a:lstStyle/>
          <a:p>
            <a:pPr marR="0" lvl="0" algn="ctr" defTabSz="914400" rtl="0" eaLnBrk="1" fontAlgn="auto" latinLnBrk="0" hangingPunct="1">
              <a:lnSpc>
                <a:spcPct val="100000"/>
              </a:lnSpc>
              <a:spcBef>
                <a:spcPts val="0"/>
              </a:spcBef>
              <a:spcAft>
                <a:spcPts val="0"/>
              </a:spcAft>
              <a:buClr>
                <a:srgbClr val="000000"/>
              </a:buClr>
              <a:buSzTx/>
              <a:tabLst/>
              <a:defRPr/>
            </a:pPr>
            <a:r>
              <a:rPr lang="en-GB" sz="1200" b="1" dirty="0">
                <a:solidFill>
                  <a:schemeClr val="bg1"/>
                </a:solidFill>
                <a:latin typeface="Bdo"/>
                <a:sym typeface="Arial"/>
              </a:rPr>
              <a:t>C&amp;I</a:t>
            </a:r>
          </a:p>
        </p:txBody>
      </p:sp>
      <p:sp>
        <p:nvSpPr>
          <p:cNvPr id="4" name="Google Shape;42;p2">
            <a:extLst>
              <a:ext uri="{FF2B5EF4-FFF2-40B4-BE49-F238E27FC236}">
                <a16:creationId xmlns:a16="http://schemas.microsoft.com/office/drawing/2014/main" id="{B268E21F-BD82-6695-55C6-43A197980F27}"/>
              </a:ext>
            </a:extLst>
          </p:cNvPr>
          <p:cNvSpPr/>
          <p:nvPr/>
        </p:nvSpPr>
        <p:spPr>
          <a:xfrm>
            <a:off x="3797748" y="1474588"/>
            <a:ext cx="1933064" cy="680881"/>
          </a:xfrm>
          <a:prstGeom prst="rect">
            <a:avLst/>
          </a:prstGeom>
          <a:solidFill>
            <a:srgbClr val="384438"/>
          </a:solidFill>
          <a:ln>
            <a:noFill/>
          </a:ln>
        </p:spPr>
        <p:txBody>
          <a:bodyPr spcFirstLastPara="1" wrap="square" lIns="91425" tIns="45700" rIns="91425" bIns="45700" anchor="ctr" anchorCtr="0">
            <a:noAutofit/>
          </a:bodyPr>
          <a:lstStyle/>
          <a:p>
            <a:pPr marR="0" lvl="0" algn="ctr" defTabSz="914400" rtl="0" eaLnBrk="1" fontAlgn="auto" latinLnBrk="0" hangingPunct="1">
              <a:lnSpc>
                <a:spcPct val="100000"/>
              </a:lnSpc>
              <a:spcBef>
                <a:spcPts val="0"/>
              </a:spcBef>
              <a:spcAft>
                <a:spcPts val="0"/>
              </a:spcAft>
              <a:buClr>
                <a:srgbClr val="000000"/>
              </a:buClr>
              <a:buSzTx/>
              <a:tabLst/>
              <a:defRPr/>
            </a:pPr>
            <a:r>
              <a:rPr lang="en-GB" sz="1200" b="1" dirty="0">
                <a:solidFill>
                  <a:schemeClr val="bg1"/>
                </a:solidFill>
                <a:latin typeface="Bdo"/>
                <a:sym typeface="Arial"/>
              </a:rPr>
              <a:t>Wind Power Plant </a:t>
            </a:r>
          </a:p>
          <a:p>
            <a:pPr marR="0" lvl="0" algn="ctr" defTabSz="914400" rtl="0" eaLnBrk="1" fontAlgn="auto" latinLnBrk="0" hangingPunct="1">
              <a:lnSpc>
                <a:spcPct val="100000"/>
              </a:lnSpc>
              <a:spcBef>
                <a:spcPts val="0"/>
              </a:spcBef>
              <a:spcAft>
                <a:spcPts val="0"/>
              </a:spcAft>
              <a:buClr>
                <a:srgbClr val="000000"/>
              </a:buClr>
              <a:buSzTx/>
              <a:tabLst/>
              <a:defRPr/>
            </a:pPr>
            <a:r>
              <a:rPr lang="en-GB" sz="1200" b="1" dirty="0">
                <a:solidFill>
                  <a:schemeClr val="bg1"/>
                </a:solidFill>
                <a:latin typeface="Bdo"/>
                <a:sym typeface="Arial"/>
              </a:rPr>
              <a:t>Portfolio</a:t>
            </a:r>
          </a:p>
        </p:txBody>
      </p:sp>
      <p:sp>
        <p:nvSpPr>
          <p:cNvPr id="5" name="Google Shape;42;p2">
            <a:extLst>
              <a:ext uri="{FF2B5EF4-FFF2-40B4-BE49-F238E27FC236}">
                <a16:creationId xmlns:a16="http://schemas.microsoft.com/office/drawing/2014/main" id="{D061AD9E-C27F-BFF1-B292-05070855BA5B}"/>
              </a:ext>
            </a:extLst>
          </p:cNvPr>
          <p:cNvSpPr/>
          <p:nvPr/>
        </p:nvSpPr>
        <p:spPr>
          <a:xfrm>
            <a:off x="5806822" y="1474587"/>
            <a:ext cx="1933063" cy="680881"/>
          </a:xfrm>
          <a:prstGeom prst="rect">
            <a:avLst/>
          </a:prstGeom>
          <a:solidFill>
            <a:srgbClr val="384438"/>
          </a:solidFill>
          <a:ln>
            <a:noFill/>
          </a:ln>
        </p:spPr>
        <p:txBody>
          <a:bodyPr spcFirstLastPara="1" wrap="square" lIns="91425" tIns="45700" rIns="91425" bIns="45700" anchor="ctr" anchorCtr="0">
            <a:noAutofit/>
          </a:bodyPr>
          <a:lstStyle/>
          <a:p>
            <a:pPr marR="0" lvl="0" algn="ctr" defTabSz="914400" rtl="0" eaLnBrk="1" fontAlgn="auto" latinLnBrk="0" hangingPunct="1">
              <a:lnSpc>
                <a:spcPct val="100000"/>
              </a:lnSpc>
              <a:spcBef>
                <a:spcPts val="0"/>
              </a:spcBef>
              <a:spcAft>
                <a:spcPts val="0"/>
              </a:spcAft>
              <a:buClr>
                <a:srgbClr val="000000"/>
              </a:buClr>
              <a:buSzTx/>
              <a:tabLst/>
              <a:defRPr/>
            </a:pPr>
            <a:r>
              <a:rPr lang="en-GB" sz="1200" b="1" dirty="0">
                <a:solidFill>
                  <a:schemeClr val="bg1"/>
                </a:solidFill>
                <a:latin typeface="Bdo"/>
                <a:sym typeface="Arial"/>
              </a:rPr>
              <a:t>Microfinance </a:t>
            </a:r>
          </a:p>
          <a:p>
            <a:pPr marR="0" lvl="0" algn="ctr" defTabSz="914400" rtl="0" eaLnBrk="1" fontAlgn="auto" latinLnBrk="0" hangingPunct="1">
              <a:lnSpc>
                <a:spcPct val="100000"/>
              </a:lnSpc>
              <a:spcBef>
                <a:spcPts val="0"/>
              </a:spcBef>
              <a:spcAft>
                <a:spcPts val="0"/>
              </a:spcAft>
              <a:buClr>
                <a:srgbClr val="000000"/>
              </a:buClr>
              <a:buSzTx/>
              <a:tabLst/>
              <a:defRPr/>
            </a:pPr>
            <a:r>
              <a:rPr lang="en-GB" sz="1200" b="1" dirty="0">
                <a:solidFill>
                  <a:schemeClr val="bg1"/>
                </a:solidFill>
                <a:latin typeface="Bdo"/>
                <a:sym typeface="Arial"/>
              </a:rPr>
              <a:t>Institution</a:t>
            </a:r>
          </a:p>
        </p:txBody>
      </p:sp>
      <p:sp>
        <p:nvSpPr>
          <p:cNvPr id="7" name="Google Shape;42;p2">
            <a:extLst>
              <a:ext uri="{FF2B5EF4-FFF2-40B4-BE49-F238E27FC236}">
                <a16:creationId xmlns:a16="http://schemas.microsoft.com/office/drawing/2014/main" id="{8FFCC7B5-344B-1BA3-E30C-56EBD0966905}"/>
              </a:ext>
            </a:extLst>
          </p:cNvPr>
          <p:cNvSpPr/>
          <p:nvPr/>
        </p:nvSpPr>
        <p:spPr>
          <a:xfrm>
            <a:off x="1727304" y="2253441"/>
            <a:ext cx="1977175" cy="1826532"/>
          </a:xfrm>
          <a:prstGeom prst="rect">
            <a:avLst/>
          </a:prstGeom>
          <a:noFill/>
          <a:ln>
            <a:solidFill>
              <a:srgbClr val="272B27"/>
            </a:solidFill>
            <a:prstDash val="sysDash"/>
          </a:ln>
        </p:spPr>
        <p:txBody>
          <a:bodyPr spcFirstLastPara="1" wrap="square" lIns="91425" tIns="45700" rIns="91425" bIns="45700" anchor="ctr" anchorCtr="1">
            <a:noAutofit/>
          </a:bodyPr>
          <a:lstStyle/>
          <a:p>
            <a:pPr marR="0" lvl="0" defTabSz="914400" rtl="0" eaLnBrk="1" fontAlgn="auto" latinLnBrk="0" hangingPunct="1">
              <a:lnSpc>
                <a:spcPct val="100000"/>
              </a:lnSpc>
              <a:spcBef>
                <a:spcPts val="0"/>
              </a:spcBef>
              <a:spcAft>
                <a:spcPts val="0"/>
              </a:spcAft>
              <a:buClr>
                <a:srgbClr val="000000"/>
              </a:buClr>
              <a:buSzTx/>
              <a:tabLst/>
              <a:defRPr/>
            </a:pPr>
            <a:r>
              <a:rPr lang="en-GB" sz="1200" dirty="0">
                <a:latin typeface="Bdo"/>
                <a:sym typeface="Arial"/>
              </a:rPr>
              <a:t>Long-term financing for extension of existing C&amp;I portfolio of a local C&amp;I specialized developer in central Asia.</a:t>
            </a:r>
          </a:p>
        </p:txBody>
      </p:sp>
      <p:sp>
        <p:nvSpPr>
          <p:cNvPr id="8" name="Google Shape;42;p2">
            <a:extLst>
              <a:ext uri="{FF2B5EF4-FFF2-40B4-BE49-F238E27FC236}">
                <a16:creationId xmlns:a16="http://schemas.microsoft.com/office/drawing/2014/main" id="{5458AFC3-1220-FCEA-520A-0ACCB8B0CB3E}"/>
              </a:ext>
            </a:extLst>
          </p:cNvPr>
          <p:cNvSpPr/>
          <p:nvPr/>
        </p:nvSpPr>
        <p:spPr>
          <a:xfrm>
            <a:off x="3797749" y="2253440"/>
            <a:ext cx="1933064" cy="1826533"/>
          </a:xfrm>
          <a:prstGeom prst="rect">
            <a:avLst/>
          </a:prstGeom>
          <a:noFill/>
          <a:ln>
            <a:solidFill>
              <a:srgbClr val="272B27"/>
            </a:solidFill>
            <a:prstDash val="sysDash"/>
          </a:ln>
        </p:spPr>
        <p:txBody>
          <a:bodyPr spcFirstLastPara="1" wrap="square" lIns="91425" tIns="45700" rIns="91425" bIns="45700" anchor="ctr" anchorCtr="1">
            <a:noAutofit/>
          </a:bodyPr>
          <a:lstStyle/>
          <a:p>
            <a:pPr>
              <a:buClr>
                <a:srgbClr val="000000"/>
              </a:buClr>
            </a:pPr>
            <a:r>
              <a:rPr lang="en-GB" sz="1200" dirty="0">
                <a:latin typeface="Bdo"/>
                <a:sym typeface="Arial"/>
              </a:rPr>
              <a:t>Long-term loan to a reputable renewable energy developer (on holding level) for extension of its portfolio in the Caribbean.</a:t>
            </a:r>
          </a:p>
        </p:txBody>
      </p:sp>
      <p:sp>
        <p:nvSpPr>
          <p:cNvPr id="9" name="Google Shape;42;p2">
            <a:extLst>
              <a:ext uri="{FF2B5EF4-FFF2-40B4-BE49-F238E27FC236}">
                <a16:creationId xmlns:a16="http://schemas.microsoft.com/office/drawing/2014/main" id="{457C2EC5-86F9-DEF5-8C17-5C64737A833A}"/>
              </a:ext>
            </a:extLst>
          </p:cNvPr>
          <p:cNvSpPr/>
          <p:nvPr/>
        </p:nvSpPr>
        <p:spPr>
          <a:xfrm>
            <a:off x="5806824" y="2253439"/>
            <a:ext cx="1933064" cy="1826533"/>
          </a:xfrm>
          <a:prstGeom prst="rect">
            <a:avLst/>
          </a:prstGeom>
          <a:noFill/>
          <a:ln>
            <a:solidFill>
              <a:srgbClr val="272B27"/>
            </a:solidFill>
            <a:prstDash val="sysDash"/>
          </a:ln>
        </p:spPr>
        <p:txBody>
          <a:bodyPr spcFirstLastPara="1" wrap="square" lIns="91425" tIns="45700" rIns="91425" bIns="45700" anchor="ctr" anchorCtr="1">
            <a:noAutofit/>
          </a:bodyPr>
          <a:lstStyle/>
          <a:p>
            <a:pPr>
              <a:buClr>
                <a:srgbClr val="000000"/>
              </a:buClr>
            </a:pPr>
            <a:r>
              <a:rPr lang="en-GB" sz="1200" dirty="0">
                <a:latin typeface="Bdo"/>
                <a:sym typeface="Arial"/>
              </a:rPr>
              <a:t>4 year loan to a micro-finance institution in Africa with focus on 2X-challenge linked loans.</a:t>
            </a:r>
          </a:p>
        </p:txBody>
      </p:sp>
      <p:sp>
        <p:nvSpPr>
          <p:cNvPr id="10" name="Google Shape;42;p2">
            <a:extLst>
              <a:ext uri="{FF2B5EF4-FFF2-40B4-BE49-F238E27FC236}">
                <a16:creationId xmlns:a16="http://schemas.microsoft.com/office/drawing/2014/main" id="{D68298BA-32F3-28C8-FD1C-9AEB2929D905}"/>
              </a:ext>
            </a:extLst>
          </p:cNvPr>
          <p:cNvSpPr/>
          <p:nvPr/>
        </p:nvSpPr>
        <p:spPr>
          <a:xfrm>
            <a:off x="1727303" y="4818210"/>
            <a:ext cx="1977175" cy="496963"/>
          </a:xfrm>
          <a:prstGeom prst="rect">
            <a:avLst/>
          </a:prstGeom>
          <a:noFill/>
          <a:ln>
            <a:solidFill>
              <a:srgbClr val="272B27"/>
            </a:solidFill>
            <a:prstDash val="sysDash"/>
          </a:ln>
        </p:spPr>
        <p:txBody>
          <a:bodyPr spcFirstLastPara="1" wrap="square" lIns="91425" tIns="45700" rIns="91425" bIns="45700" anchor="ctr" anchorCtr="1">
            <a:noAutofit/>
          </a:bodyPr>
          <a:lstStyle/>
          <a:p>
            <a:pPr>
              <a:buClr>
                <a:srgbClr val="000000"/>
              </a:buClr>
            </a:pPr>
            <a:r>
              <a:rPr lang="en-GB" sz="1200" b="1" dirty="0">
                <a:latin typeface="Bdo"/>
                <a:sym typeface="Arial"/>
              </a:rPr>
              <a:t>7Y (1Y grace period)</a:t>
            </a:r>
          </a:p>
        </p:txBody>
      </p:sp>
      <p:sp>
        <p:nvSpPr>
          <p:cNvPr id="11" name="Google Shape;42;p2">
            <a:extLst>
              <a:ext uri="{FF2B5EF4-FFF2-40B4-BE49-F238E27FC236}">
                <a16:creationId xmlns:a16="http://schemas.microsoft.com/office/drawing/2014/main" id="{0E50C00D-8A9F-D332-EACC-7C72F4D9389B}"/>
              </a:ext>
            </a:extLst>
          </p:cNvPr>
          <p:cNvSpPr/>
          <p:nvPr/>
        </p:nvSpPr>
        <p:spPr>
          <a:xfrm>
            <a:off x="1727303" y="5440937"/>
            <a:ext cx="1977175" cy="496963"/>
          </a:xfrm>
          <a:prstGeom prst="rect">
            <a:avLst/>
          </a:prstGeom>
          <a:noFill/>
          <a:ln>
            <a:solidFill>
              <a:srgbClr val="272B27"/>
            </a:solidFill>
            <a:prstDash val="sysDash"/>
          </a:ln>
        </p:spPr>
        <p:txBody>
          <a:bodyPr spcFirstLastPara="1" wrap="square" lIns="91425" tIns="45700" rIns="91425" bIns="45700" anchor="ctr" anchorCtr="1">
            <a:noAutofit/>
          </a:bodyPr>
          <a:lstStyle/>
          <a:p>
            <a:pPr>
              <a:buClr>
                <a:srgbClr val="000000"/>
              </a:buClr>
            </a:pPr>
            <a:r>
              <a:rPr lang="en-GB" sz="1200" b="1" dirty="0">
                <a:latin typeface="Bdo"/>
                <a:sym typeface="Arial"/>
              </a:rPr>
              <a:t>525bps + 3M EURIBOR</a:t>
            </a:r>
          </a:p>
        </p:txBody>
      </p:sp>
      <p:sp>
        <p:nvSpPr>
          <p:cNvPr id="12" name="Google Shape;42;p2">
            <a:extLst>
              <a:ext uri="{FF2B5EF4-FFF2-40B4-BE49-F238E27FC236}">
                <a16:creationId xmlns:a16="http://schemas.microsoft.com/office/drawing/2014/main" id="{027D7266-0388-A8E6-46F1-45E4724B4F0F}"/>
              </a:ext>
            </a:extLst>
          </p:cNvPr>
          <p:cNvSpPr/>
          <p:nvPr/>
        </p:nvSpPr>
        <p:spPr>
          <a:xfrm>
            <a:off x="3797749" y="4818210"/>
            <a:ext cx="1933064" cy="496963"/>
          </a:xfrm>
          <a:prstGeom prst="rect">
            <a:avLst/>
          </a:prstGeom>
          <a:noFill/>
          <a:ln>
            <a:solidFill>
              <a:srgbClr val="272B27"/>
            </a:solidFill>
            <a:prstDash val="sysDash"/>
          </a:ln>
        </p:spPr>
        <p:txBody>
          <a:bodyPr spcFirstLastPara="1" wrap="square" lIns="91425" tIns="45700" rIns="91425" bIns="45700" anchor="ctr" anchorCtr="1">
            <a:noAutofit/>
          </a:bodyPr>
          <a:lstStyle/>
          <a:p>
            <a:pPr>
              <a:buClr>
                <a:srgbClr val="000000"/>
              </a:buClr>
            </a:pPr>
            <a:r>
              <a:rPr lang="en-GB" sz="1200" b="1" dirty="0">
                <a:latin typeface="Bdo"/>
                <a:sym typeface="Arial"/>
              </a:rPr>
              <a:t>15Y (3Y grace period)</a:t>
            </a:r>
          </a:p>
        </p:txBody>
      </p:sp>
      <p:sp>
        <p:nvSpPr>
          <p:cNvPr id="13" name="Google Shape;42;p2">
            <a:extLst>
              <a:ext uri="{FF2B5EF4-FFF2-40B4-BE49-F238E27FC236}">
                <a16:creationId xmlns:a16="http://schemas.microsoft.com/office/drawing/2014/main" id="{CFDE705B-4DE6-457B-40FA-7D549BD9F02B}"/>
              </a:ext>
            </a:extLst>
          </p:cNvPr>
          <p:cNvSpPr/>
          <p:nvPr/>
        </p:nvSpPr>
        <p:spPr>
          <a:xfrm>
            <a:off x="3797749" y="5440937"/>
            <a:ext cx="1933064" cy="496963"/>
          </a:xfrm>
          <a:prstGeom prst="rect">
            <a:avLst/>
          </a:prstGeom>
          <a:noFill/>
          <a:ln>
            <a:solidFill>
              <a:srgbClr val="272B27"/>
            </a:solidFill>
            <a:prstDash val="sysDash"/>
          </a:ln>
        </p:spPr>
        <p:txBody>
          <a:bodyPr spcFirstLastPara="1" wrap="square" lIns="91425" tIns="45700" rIns="91425" bIns="45700" anchor="ctr" anchorCtr="1">
            <a:noAutofit/>
          </a:bodyPr>
          <a:lstStyle/>
          <a:p>
            <a:pPr>
              <a:buClr>
                <a:srgbClr val="000000"/>
              </a:buClr>
            </a:pPr>
            <a:r>
              <a:rPr lang="en-GB" sz="1200" b="1" dirty="0">
                <a:latin typeface="Bdo"/>
                <a:sym typeface="Arial"/>
              </a:rPr>
              <a:t>410bps + 3M SOFR</a:t>
            </a:r>
          </a:p>
        </p:txBody>
      </p:sp>
      <p:sp>
        <p:nvSpPr>
          <p:cNvPr id="14" name="Google Shape;42;p2">
            <a:extLst>
              <a:ext uri="{FF2B5EF4-FFF2-40B4-BE49-F238E27FC236}">
                <a16:creationId xmlns:a16="http://schemas.microsoft.com/office/drawing/2014/main" id="{2A273D03-E6C9-F4DF-452B-3B7FE892F75C}"/>
              </a:ext>
            </a:extLst>
          </p:cNvPr>
          <p:cNvSpPr/>
          <p:nvPr/>
        </p:nvSpPr>
        <p:spPr>
          <a:xfrm>
            <a:off x="5806824" y="4818210"/>
            <a:ext cx="1933064" cy="496963"/>
          </a:xfrm>
          <a:prstGeom prst="rect">
            <a:avLst/>
          </a:prstGeom>
          <a:noFill/>
          <a:ln>
            <a:solidFill>
              <a:srgbClr val="272B27"/>
            </a:solidFill>
            <a:prstDash val="sysDash"/>
          </a:ln>
        </p:spPr>
        <p:txBody>
          <a:bodyPr spcFirstLastPara="1" wrap="square" lIns="91425" tIns="45700" rIns="91425" bIns="45700" anchor="ctr" anchorCtr="1">
            <a:noAutofit/>
          </a:bodyPr>
          <a:lstStyle/>
          <a:p>
            <a:pPr>
              <a:buClr>
                <a:srgbClr val="000000"/>
              </a:buClr>
            </a:pPr>
            <a:r>
              <a:rPr lang="en-GB" sz="1200" b="1" dirty="0">
                <a:latin typeface="Bdo"/>
                <a:sym typeface="Arial"/>
              </a:rPr>
              <a:t>4Y (1Y grace period)</a:t>
            </a:r>
          </a:p>
        </p:txBody>
      </p:sp>
      <p:sp>
        <p:nvSpPr>
          <p:cNvPr id="15" name="Google Shape;42;p2">
            <a:extLst>
              <a:ext uri="{FF2B5EF4-FFF2-40B4-BE49-F238E27FC236}">
                <a16:creationId xmlns:a16="http://schemas.microsoft.com/office/drawing/2014/main" id="{EAE6B2CA-2553-D97E-262D-2BFCE0FB8F8D}"/>
              </a:ext>
            </a:extLst>
          </p:cNvPr>
          <p:cNvSpPr/>
          <p:nvPr/>
        </p:nvSpPr>
        <p:spPr>
          <a:xfrm>
            <a:off x="5806824" y="5440937"/>
            <a:ext cx="1933064" cy="496963"/>
          </a:xfrm>
          <a:prstGeom prst="rect">
            <a:avLst/>
          </a:prstGeom>
          <a:noFill/>
          <a:ln>
            <a:solidFill>
              <a:srgbClr val="272B27"/>
            </a:solidFill>
            <a:prstDash val="sysDash"/>
          </a:ln>
        </p:spPr>
        <p:txBody>
          <a:bodyPr spcFirstLastPara="1" wrap="square" lIns="91425" tIns="45700" rIns="91425" bIns="45700" anchor="ctr" anchorCtr="1">
            <a:noAutofit/>
          </a:bodyPr>
          <a:lstStyle/>
          <a:p>
            <a:pPr>
              <a:buClr>
                <a:srgbClr val="000000"/>
              </a:buClr>
            </a:pPr>
            <a:r>
              <a:rPr lang="en-GB" sz="1200" b="1" dirty="0">
                <a:latin typeface="Bdo"/>
                <a:sym typeface="Arial"/>
              </a:rPr>
              <a:t>550bps + 6M SOFR</a:t>
            </a:r>
          </a:p>
        </p:txBody>
      </p:sp>
      <p:sp>
        <p:nvSpPr>
          <p:cNvPr id="17" name="Google Shape;42;p2">
            <a:extLst>
              <a:ext uri="{FF2B5EF4-FFF2-40B4-BE49-F238E27FC236}">
                <a16:creationId xmlns:a16="http://schemas.microsoft.com/office/drawing/2014/main" id="{62A5D7FE-AA1E-6D16-1563-C0070694AECE}"/>
              </a:ext>
            </a:extLst>
          </p:cNvPr>
          <p:cNvSpPr/>
          <p:nvPr/>
        </p:nvSpPr>
        <p:spPr>
          <a:xfrm>
            <a:off x="457290" y="2253439"/>
            <a:ext cx="1150793" cy="1826532"/>
          </a:xfrm>
          <a:prstGeom prst="rect">
            <a:avLst/>
          </a:prstGeom>
          <a:solidFill>
            <a:srgbClr val="4C574C">
              <a:alpha val="75686"/>
            </a:srgbClr>
          </a:solidFill>
          <a:ln>
            <a:noFill/>
          </a:ln>
        </p:spPr>
        <p:txBody>
          <a:bodyPr spcFirstLastPara="1" wrap="square" lIns="36000" tIns="45700" rIns="36000" bIns="45700" anchor="ctr" anchorCtr="0">
            <a:noAutofit/>
          </a:bodyPr>
          <a:lstStyle/>
          <a:p>
            <a:pPr marR="0" lvl="0" algn="ctr" defTabSz="914400" rtl="0" eaLnBrk="1" fontAlgn="auto" latinLnBrk="0" hangingPunct="1">
              <a:lnSpc>
                <a:spcPct val="100000"/>
              </a:lnSpc>
              <a:spcBef>
                <a:spcPts val="0"/>
              </a:spcBef>
              <a:spcAft>
                <a:spcPts val="0"/>
              </a:spcAft>
              <a:buClr>
                <a:srgbClr val="000000"/>
              </a:buClr>
              <a:buSzTx/>
              <a:tabLst/>
              <a:defRPr/>
            </a:pPr>
            <a:r>
              <a:rPr lang="en-GB" sz="1400" b="1" dirty="0">
                <a:solidFill>
                  <a:schemeClr val="bg1"/>
                </a:solidFill>
                <a:latin typeface="Bdo"/>
                <a:sym typeface="Arial"/>
              </a:rPr>
              <a:t>Purpose</a:t>
            </a:r>
          </a:p>
        </p:txBody>
      </p:sp>
      <p:sp>
        <p:nvSpPr>
          <p:cNvPr id="18" name="Google Shape;42;p2">
            <a:extLst>
              <a:ext uri="{FF2B5EF4-FFF2-40B4-BE49-F238E27FC236}">
                <a16:creationId xmlns:a16="http://schemas.microsoft.com/office/drawing/2014/main" id="{FC6DCBAA-3E49-F33D-7003-5E95D67A627F}"/>
              </a:ext>
            </a:extLst>
          </p:cNvPr>
          <p:cNvSpPr/>
          <p:nvPr/>
        </p:nvSpPr>
        <p:spPr>
          <a:xfrm>
            <a:off x="457290" y="4818209"/>
            <a:ext cx="1150793" cy="496964"/>
          </a:xfrm>
          <a:prstGeom prst="rect">
            <a:avLst/>
          </a:prstGeom>
          <a:solidFill>
            <a:srgbClr val="4C574C">
              <a:alpha val="75686"/>
            </a:srgbClr>
          </a:solidFill>
          <a:ln>
            <a:noFill/>
          </a:ln>
        </p:spPr>
        <p:txBody>
          <a:bodyPr spcFirstLastPara="1" wrap="square" lIns="91425" tIns="45700" rIns="91425" bIns="45700" anchor="ctr" anchorCtr="0">
            <a:noAutofit/>
          </a:bodyPr>
          <a:lstStyle/>
          <a:p>
            <a:pPr algn="ctr">
              <a:buClr>
                <a:srgbClr val="000000"/>
              </a:buClr>
              <a:defRPr/>
            </a:pPr>
            <a:r>
              <a:rPr lang="en-GB" sz="1600" b="1" dirty="0">
                <a:solidFill>
                  <a:schemeClr val="bg1"/>
                </a:solidFill>
                <a:latin typeface="Bdo"/>
                <a:sym typeface="Arial"/>
              </a:rPr>
              <a:t>Tenor</a:t>
            </a:r>
          </a:p>
        </p:txBody>
      </p:sp>
      <p:sp>
        <p:nvSpPr>
          <p:cNvPr id="19" name="Google Shape;42;p2">
            <a:extLst>
              <a:ext uri="{FF2B5EF4-FFF2-40B4-BE49-F238E27FC236}">
                <a16:creationId xmlns:a16="http://schemas.microsoft.com/office/drawing/2014/main" id="{B85AD3E1-8EB0-5698-5CBA-568B355FF2C5}"/>
              </a:ext>
            </a:extLst>
          </p:cNvPr>
          <p:cNvSpPr/>
          <p:nvPr/>
        </p:nvSpPr>
        <p:spPr>
          <a:xfrm>
            <a:off x="457290" y="5440936"/>
            <a:ext cx="1150793" cy="496964"/>
          </a:xfrm>
          <a:prstGeom prst="rect">
            <a:avLst/>
          </a:prstGeom>
          <a:solidFill>
            <a:srgbClr val="4C574C">
              <a:alpha val="75686"/>
            </a:srgbClr>
          </a:solidFill>
          <a:ln>
            <a:noFill/>
          </a:ln>
        </p:spPr>
        <p:txBody>
          <a:bodyPr spcFirstLastPara="1" wrap="square" lIns="91425" tIns="45700" rIns="91425" bIns="45700" anchor="ctr" anchorCtr="0">
            <a:noAutofit/>
          </a:bodyPr>
          <a:lstStyle/>
          <a:p>
            <a:pPr marR="0" lvl="0" algn="ctr" fontAlgn="auto">
              <a:lnSpc>
                <a:spcPct val="100000"/>
              </a:lnSpc>
              <a:spcBef>
                <a:spcPts val="0"/>
              </a:spcBef>
              <a:spcAft>
                <a:spcPts val="0"/>
              </a:spcAft>
              <a:buClr>
                <a:srgbClr val="000000"/>
              </a:buClr>
              <a:buSzTx/>
              <a:tabLst/>
              <a:defRPr/>
            </a:pPr>
            <a:r>
              <a:rPr lang="en-GB" sz="1600" b="1" dirty="0">
                <a:solidFill>
                  <a:schemeClr val="bg1"/>
                </a:solidFill>
                <a:latin typeface="Bdo"/>
                <a:sym typeface="Arial"/>
              </a:rPr>
              <a:t>Pricing</a:t>
            </a:r>
          </a:p>
        </p:txBody>
      </p:sp>
      <p:sp>
        <p:nvSpPr>
          <p:cNvPr id="20" name="Google Shape;42;p2">
            <a:extLst>
              <a:ext uri="{FF2B5EF4-FFF2-40B4-BE49-F238E27FC236}">
                <a16:creationId xmlns:a16="http://schemas.microsoft.com/office/drawing/2014/main" id="{B0C5446A-C14A-07D3-AD2F-B3E9637869B9}"/>
              </a:ext>
            </a:extLst>
          </p:cNvPr>
          <p:cNvSpPr/>
          <p:nvPr/>
        </p:nvSpPr>
        <p:spPr>
          <a:xfrm>
            <a:off x="7825581" y="1474586"/>
            <a:ext cx="1933063" cy="680881"/>
          </a:xfrm>
          <a:prstGeom prst="rect">
            <a:avLst/>
          </a:prstGeom>
          <a:solidFill>
            <a:srgbClr val="384438"/>
          </a:solidFill>
          <a:ln>
            <a:noFill/>
          </a:ln>
        </p:spPr>
        <p:txBody>
          <a:bodyPr spcFirstLastPara="1" wrap="square" lIns="91425" tIns="45700" rIns="91425" bIns="45700" anchor="ctr" anchorCtr="0">
            <a:noAutofit/>
          </a:bodyPr>
          <a:lstStyle/>
          <a:p>
            <a:pPr marR="0" lvl="0" algn="ctr" defTabSz="914400" rtl="0" eaLnBrk="1" fontAlgn="auto" latinLnBrk="0" hangingPunct="1">
              <a:lnSpc>
                <a:spcPct val="100000"/>
              </a:lnSpc>
              <a:spcBef>
                <a:spcPts val="0"/>
              </a:spcBef>
              <a:spcAft>
                <a:spcPts val="0"/>
              </a:spcAft>
              <a:buClr>
                <a:srgbClr val="000000"/>
              </a:buClr>
              <a:buSzTx/>
              <a:tabLst/>
              <a:defRPr/>
            </a:pPr>
            <a:r>
              <a:rPr lang="en-GB" sz="1200" b="1" dirty="0">
                <a:solidFill>
                  <a:schemeClr val="bg1"/>
                </a:solidFill>
                <a:latin typeface="Bdo"/>
                <a:sym typeface="Arial"/>
              </a:rPr>
              <a:t>ESCO asset</a:t>
            </a:r>
          </a:p>
        </p:txBody>
      </p:sp>
      <p:sp>
        <p:nvSpPr>
          <p:cNvPr id="51" name="Google Shape;42;p2">
            <a:extLst>
              <a:ext uri="{FF2B5EF4-FFF2-40B4-BE49-F238E27FC236}">
                <a16:creationId xmlns:a16="http://schemas.microsoft.com/office/drawing/2014/main" id="{7E08DBA3-DC50-5734-67F2-1558D27DAA93}"/>
              </a:ext>
            </a:extLst>
          </p:cNvPr>
          <p:cNvSpPr/>
          <p:nvPr/>
        </p:nvSpPr>
        <p:spPr>
          <a:xfrm>
            <a:off x="7825583" y="2253438"/>
            <a:ext cx="1933064" cy="1826533"/>
          </a:xfrm>
          <a:prstGeom prst="rect">
            <a:avLst/>
          </a:prstGeom>
          <a:noFill/>
          <a:ln>
            <a:solidFill>
              <a:srgbClr val="272B27"/>
            </a:solidFill>
            <a:prstDash val="sysDash"/>
          </a:ln>
        </p:spPr>
        <p:txBody>
          <a:bodyPr spcFirstLastPara="1" wrap="square" lIns="91425" tIns="45700" rIns="91425" bIns="45700" anchor="ctr" anchorCtr="1">
            <a:noAutofit/>
          </a:bodyPr>
          <a:lstStyle/>
          <a:p>
            <a:pPr>
              <a:buClr>
                <a:srgbClr val="000000"/>
              </a:buClr>
            </a:pPr>
            <a:r>
              <a:rPr lang="en-GB" sz="1200" dirty="0">
                <a:latin typeface="Bdo"/>
                <a:sym typeface="Arial"/>
              </a:rPr>
              <a:t>Long-term financing for portfolio extension of an energy-as-a-service provider for telecom towers in Africa.</a:t>
            </a:r>
          </a:p>
        </p:txBody>
      </p:sp>
      <p:sp>
        <p:nvSpPr>
          <p:cNvPr id="52" name="Google Shape;42;p2">
            <a:extLst>
              <a:ext uri="{FF2B5EF4-FFF2-40B4-BE49-F238E27FC236}">
                <a16:creationId xmlns:a16="http://schemas.microsoft.com/office/drawing/2014/main" id="{75CED1BF-63E5-9E0E-EC00-C7C0DE8E5B9B}"/>
              </a:ext>
            </a:extLst>
          </p:cNvPr>
          <p:cNvSpPr/>
          <p:nvPr/>
        </p:nvSpPr>
        <p:spPr>
          <a:xfrm>
            <a:off x="7825583" y="4818209"/>
            <a:ext cx="1933064" cy="496963"/>
          </a:xfrm>
          <a:prstGeom prst="rect">
            <a:avLst/>
          </a:prstGeom>
          <a:noFill/>
          <a:ln>
            <a:solidFill>
              <a:srgbClr val="272B27"/>
            </a:solidFill>
            <a:prstDash val="sysDash"/>
          </a:ln>
        </p:spPr>
        <p:txBody>
          <a:bodyPr spcFirstLastPara="1" wrap="square" lIns="91425" tIns="45700" rIns="91425" bIns="45700" anchor="ctr" anchorCtr="1">
            <a:noAutofit/>
          </a:bodyPr>
          <a:lstStyle/>
          <a:p>
            <a:pPr>
              <a:buClr>
                <a:srgbClr val="000000"/>
              </a:buClr>
            </a:pPr>
            <a:r>
              <a:rPr lang="en-GB" sz="1200" b="1" dirty="0">
                <a:latin typeface="Bdo"/>
                <a:sym typeface="Arial"/>
              </a:rPr>
              <a:t>7Y (2Y grace period)</a:t>
            </a:r>
          </a:p>
        </p:txBody>
      </p:sp>
      <p:sp>
        <p:nvSpPr>
          <p:cNvPr id="53" name="Google Shape;42;p2">
            <a:extLst>
              <a:ext uri="{FF2B5EF4-FFF2-40B4-BE49-F238E27FC236}">
                <a16:creationId xmlns:a16="http://schemas.microsoft.com/office/drawing/2014/main" id="{305788AA-E568-43C1-6739-7CB68860966E}"/>
              </a:ext>
            </a:extLst>
          </p:cNvPr>
          <p:cNvSpPr/>
          <p:nvPr/>
        </p:nvSpPr>
        <p:spPr>
          <a:xfrm>
            <a:off x="7825583" y="5440936"/>
            <a:ext cx="1933064" cy="496963"/>
          </a:xfrm>
          <a:prstGeom prst="rect">
            <a:avLst/>
          </a:prstGeom>
          <a:noFill/>
          <a:ln>
            <a:solidFill>
              <a:srgbClr val="272B27"/>
            </a:solidFill>
            <a:prstDash val="sysDash"/>
          </a:ln>
        </p:spPr>
        <p:txBody>
          <a:bodyPr spcFirstLastPara="1" wrap="square" lIns="91425" tIns="45700" rIns="91425" bIns="45700" anchor="ctr" anchorCtr="1">
            <a:noAutofit/>
          </a:bodyPr>
          <a:lstStyle/>
          <a:p>
            <a:pPr>
              <a:buClr>
                <a:srgbClr val="000000"/>
              </a:buClr>
            </a:pPr>
            <a:r>
              <a:rPr lang="en-GB" sz="1200" b="1" dirty="0">
                <a:latin typeface="Bdo"/>
                <a:sym typeface="Arial"/>
              </a:rPr>
              <a:t>600bps + 3M SOFR</a:t>
            </a:r>
          </a:p>
        </p:txBody>
      </p:sp>
      <p:sp>
        <p:nvSpPr>
          <p:cNvPr id="54" name="Google Shape;42;p2">
            <a:extLst>
              <a:ext uri="{FF2B5EF4-FFF2-40B4-BE49-F238E27FC236}">
                <a16:creationId xmlns:a16="http://schemas.microsoft.com/office/drawing/2014/main" id="{697728FB-AEA2-2676-11DD-A0CAB68ECF06}"/>
              </a:ext>
            </a:extLst>
          </p:cNvPr>
          <p:cNvSpPr/>
          <p:nvPr/>
        </p:nvSpPr>
        <p:spPr>
          <a:xfrm>
            <a:off x="9851913" y="1474229"/>
            <a:ext cx="1933063" cy="680881"/>
          </a:xfrm>
          <a:prstGeom prst="rect">
            <a:avLst/>
          </a:prstGeom>
          <a:solidFill>
            <a:srgbClr val="384438"/>
          </a:solidFill>
          <a:ln>
            <a:noFill/>
          </a:ln>
        </p:spPr>
        <p:txBody>
          <a:bodyPr spcFirstLastPara="1" wrap="square" lIns="91425" tIns="45700" rIns="91425" bIns="45700" anchor="ctr" anchorCtr="0">
            <a:noAutofit/>
          </a:bodyPr>
          <a:lstStyle/>
          <a:p>
            <a:pPr marR="0" lvl="0" algn="ctr" defTabSz="914400" rtl="0" eaLnBrk="1" fontAlgn="auto" latinLnBrk="0" hangingPunct="1">
              <a:lnSpc>
                <a:spcPct val="100000"/>
              </a:lnSpc>
              <a:spcBef>
                <a:spcPts val="0"/>
              </a:spcBef>
              <a:spcAft>
                <a:spcPts val="0"/>
              </a:spcAft>
              <a:buClr>
                <a:srgbClr val="000000"/>
              </a:buClr>
              <a:buSzTx/>
              <a:tabLst/>
              <a:defRPr/>
            </a:pPr>
            <a:r>
              <a:rPr lang="en-GB" sz="1200" b="1" dirty="0">
                <a:solidFill>
                  <a:schemeClr val="bg1"/>
                </a:solidFill>
                <a:latin typeface="Bdo"/>
                <a:sym typeface="Arial"/>
              </a:rPr>
              <a:t>Telecom</a:t>
            </a:r>
          </a:p>
        </p:txBody>
      </p:sp>
      <p:sp>
        <p:nvSpPr>
          <p:cNvPr id="55" name="Google Shape;42;p2">
            <a:extLst>
              <a:ext uri="{FF2B5EF4-FFF2-40B4-BE49-F238E27FC236}">
                <a16:creationId xmlns:a16="http://schemas.microsoft.com/office/drawing/2014/main" id="{D34F6C7B-E0ED-7BBD-E392-121A08C379B2}"/>
              </a:ext>
            </a:extLst>
          </p:cNvPr>
          <p:cNvSpPr/>
          <p:nvPr/>
        </p:nvSpPr>
        <p:spPr>
          <a:xfrm>
            <a:off x="9851915" y="2253081"/>
            <a:ext cx="1933064" cy="1826533"/>
          </a:xfrm>
          <a:prstGeom prst="rect">
            <a:avLst/>
          </a:prstGeom>
          <a:noFill/>
          <a:ln>
            <a:solidFill>
              <a:srgbClr val="272B27"/>
            </a:solidFill>
            <a:prstDash val="sysDash"/>
          </a:ln>
        </p:spPr>
        <p:txBody>
          <a:bodyPr spcFirstLastPara="1" wrap="square" lIns="91425" tIns="45700" rIns="91425" bIns="45700" anchor="ctr" anchorCtr="1">
            <a:noAutofit/>
          </a:bodyPr>
          <a:lstStyle/>
          <a:p>
            <a:pPr>
              <a:buClr>
                <a:srgbClr val="000000"/>
              </a:buClr>
            </a:pPr>
            <a:r>
              <a:rPr lang="en-GB" sz="1200" dirty="0">
                <a:latin typeface="Bdo"/>
                <a:sym typeface="Arial"/>
              </a:rPr>
              <a:t>Long-term loan to telecom infrastructure provider in rural areas across LATAM.</a:t>
            </a:r>
          </a:p>
        </p:txBody>
      </p:sp>
      <p:sp>
        <p:nvSpPr>
          <p:cNvPr id="56" name="Google Shape;42;p2">
            <a:extLst>
              <a:ext uri="{FF2B5EF4-FFF2-40B4-BE49-F238E27FC236}">
                <a16:creationId xmlns:a16="http://schemas.microsoft.com/office/drawing/2014/main" id="{0B7C1313-29DB-9E72-56DE-5660AA7230DA}"/>
              </a:ext>
            </a:extLst>
          </p:cNvPr>
          <p:cNvSpPr/>
          <p:nvPr/>
        </p:nvSpPr>
        <p:spPr>
          <a:xfrm>
            <a:off x="9851915" y="4817852"/>
            <a:ext cx="1933064" cy="496963"/>
          </a:xfrm>
          <a:prstGeom prst="rect">
            <a:avLst/>
          </a:prstGeom>
          <a:noFill/>
          <a:ln>
            <a:solidFill>
              <a:srgbClr val="272B27"/>
            </a:solidFill>
            <a:prstDash val="sysDash"/>
          </a:ln>
        </p:spPr>
        <p:txBody>
          <a:bodyPr spcFirstLastPara="1" wrap="square" lIns="91425" tIns="45700" rIns="91425" bIns="45700" anchor="ctr" anchorCtr="1">
            <a:noAutofit/>
          </a:bodyPr>
          <a:lstStyle/>
          <a:p>
            <a:pPr>
              <a:buClr>
                <a:srgbClr val="000000"/>
              </a:buClr>
            </a:pPr>
            <a:r>
              <a:rPr lang="en-GB" sz="1200" b="1" dirty="0">
                <a:latin typeface="Bdo"/>
                <a:sym typeface="Arial"/>
              </a:rPr>
              <a:t>10Y (3Y grace period)</a:t>
            </a:r>
          </a:p>
        </p:txBody>
      </p:sp>
      <p:sp>
        <p:nvSpPr>
          <p:cNvPr id="57" name="Google Shape;42;p2">
            <a:extLst>
              <a:ext uri="{FF2B5EF4-FFF2-40B4-BE49-F238E27FC236}">
                <a16:creationId xmlns:a16="http://schemas.microsoft.com/office/drawing/2014/main" id="{E650E6DA-011D-E274-34D8-45F7EBFC9E1B}"/>
              </a:ext>
            </a:extLst>
          </p:cNvPr>
          <p:cNvSpPr/>
          <p:nvPr/>
        </p:nvSpPr>
        <p:spPr>
          <a:xfrm>
            <a:off x="9851915" y="5440579"/>
            <a:ext cx="1933064" cy="496963"/>
          </a:xfrm>
          <a:prstGeom prst="rect">
            <a:avLst/>
          </a:prstGeom>
          <a:noFill/>
          <a:ln>
            <a:solidFill>
              <a:srgbClr val="272B27"/>
            </a:solidFill>
            <a:prstDash val="sysDash"/>
          </a:ln>
        </p:spPr>
        <p:txBody>
          <a:bodyPr spcFirstLastPara="1" wrap="square" lIns="91425" tIns="45700" rIns="91425" bIns="45700" anchor="ctr" anchorCtr="1">
            <a:noAutofit/>
          </a:bodyPr>
          <a:lstStyle/>
          <a:p>
            <a:pPr>
              <a:buClr>
                <a:srgbClr val="000000"/>
              </a:buClr>
            </a:pPr>
            <a:r>
              <a:rPr lang="en-GB" sz="1200" b="1" dirty="0">
                <a:latin typeface="Bdo"/>
                <a:sym typeface="Arial"/>
              </a:rPr>
              <a:t>440bps + 3M SOFR</a:t>
            </a:r>
          </a:p>
        </p:txBody>
      </p:sp>
      <p:sp>
        <p:nvSpPr>
          <p:cNvPr id="58" name="Google Shape;42;p2">
            <a:extLst>
              <a:ext uri="{FF2B5EF4-FFF2-40B4-BE49-F238E27FC236}">
                <a16:creationId xmlns:a16="http://schemas.microsoft.com/office/drawing/2014/main" id="{1E8EA30D-ACA5-665A-8BE7-9A69684A63EF}"/>
              </a:ext>
            </a:extLst>
          </p:cNvPr>
          <p:cNvSpPr/>
          <p:nvPr/>
        </p:nvSpPr>
        <p:spPr>
          <a:xfrm>
            <a:off x="1733058" y="4202869"/>
            <a:ext cx="1977175" cy="496963"/>
          </a:xfrm>
          <a:prstGeom prst="rect">
            <a:avLst/>
          </a:prstGeom>
          <a:noFill/>
          <a:ln>
            <a:solidFill>
              <a:srgbClr val="272B27"/>
            </a:solidFill>
            <a:prstDash val="sysDash"/>
          </a:ln>
        </p:spPr>
        <p:txBody>
          <a:bodyPr spcFirstLastPara="1" wrap="square" lIns="91425" tIns="45700" rIns="91425" bIns="45700" anchor="ctr" anchorCtr="1">
            <a:noAutofit/>
          </a:bodyPr>
          <a:lstStyle/>
          <a:p>
            <a:pPr>
              <a:buClr>
                <a:srgbClr val="000000"/>
              </a:buClr>
            </a:pPr>
            <a:r>
              <a:rPr lang="en-GB" sz="1200" b="1" dirty="0">
                <a:latin typeface="Bdo"/>
                <a:sym typeface="Arial"/>
              </a:rPr>
              <a:t>EUR 75mn</a:t>
            </a:r>
          </a:p>
        </p:txBody>
      </p:sp>
      <p:sp>
        <p:nvSpPr>
          <p:cNvPr id="59" name="Google Shape;42;p2">
            <a:extLst>
              <a:ext uri="{FF2B5EF4-FFF2-40B4-BE49-F238E27FC236}">
                <a16:creationId xmlns:a16="http://schemas.microsoft.com/office/drawing/2014/main" id="{78FAE1B7-5C3B-4EDA-B62F-8221E3A471A6}"/>
              </a:ext>
            </a:extLst>
          </p:cNvPr>
          <p:cNvSpPr/>
          <p:nvPr/>
        </p:nvSpPr>
        <p:spPr>
          <a:xfrm>
            <a:off x="3803504" y="4202869"/>
            <a:ext cx="1933064" cy="496963"/>
          </a:xfrm>
          <a:prstGeom prst="rect">
            <a:avLst/>
          </a:prstGeom>
          <a:noFill/>
          <a:ln>
            <a:solidFill>
              <a:srgbClr val="272B27"/>
            </a:solidFill>
            <a:prstDash val="sysDash"/>
          </a:ln>
        </p:spPr>
        <p:txBody>
          <a:bodyPr spcFirstLastPara="1" wrap="square" lIns="91425" tIns="45700" rIns="91425" bIns="45700" anchor="ctr" anchorCtr="1">
            <a:noAutofit/>
          </a:bodyPr>
          <a:lstStyle/>
          <a:p>
            <a:pPr>
              <a:buClr>
                <a:srgbClr val="000000"/>
              </a:buClr>
            </a:pPr>
            <a:r>
              <a:rPr lang="en-GB" sz="1200" b="1" dirty="0">
                <a:latin typeface="Bdo"/>
                <a:sym typeface="Arial"/>
              </a:rPr>
              <a:t>EUR 120mn</a:t>
            </a:r>
          </a:p>
        </p:txBody>
      </p:sp>
      <p:sp>
        <p:nvSpPr>
          <p:cNvPr id="60" name="Google Shape;42;p2">
            <a:extLst>
              <a:ext uri="{FF2B5EF4-FFF2-40B4-BE49-F238E27FC236}">
                <a16:creationId xmlns:a16="http://schemas.microsoft.com/office/drawing/2014/main" id="{25EB75D1-9A8B-40DC-7FF0-C3F29D9A420D}"/>
              </a:ext>
            </a:extLst>
          </p:cNvPr>
          <p:cNvSpPr/>
          <p:nvPr/>
        </p:nvSpPr>
        <p:spPr>
          <a:xfrm>
            <a:off x="5812579" y="4202869"/>
            <a:ext cx="1933064" cy="496963"/>
          </a:xfrm>
          <a:prstGeom prst="rect">
            <a:avLst/>
          </a:prstGeom>
          <a:noFill/>
          <a:ln>
            <a:solidFill>
              <a:srgbClr val="272B27"/>
            </a:solidFill>
            <a:prstDash val="sysDash"/>
          </a:ln>
        </p:spPr>
        <p:txBody>
          <a:bodyPr spcFirstLastPara="1" wrap="square" lIns="91425" tIns="45700" rIns="91425" bIns="45700" anchor="ctr" anchorCtr="1">
            <a:noAutofit/>
          </a:bodyPr>
          <a:lstStyle/>
          <a:p>
            <a:pPr>
              <a:buClr>
                <a:srgbClr val="000000"/>
              </a:buClr>
            </a:pPr>
            <a:r>
              <a:rPr lang="en-GB" sz="1200" b="1" dirty="0">
                <a:latin typeface="Bdo"/>
                <a:sym typeface="Arial"/>
              </a:rPr>
              <a:t>USD 40mn</a:t>
            </a:r>
          </a:p>
        </p:txBody>
      </p:sp>
      <p:sp>
        <p:nvSpPr>
          <p:cNvPr id="61" name="Google Shape;42;p2">
            <a:extLst>
              <a:ext uri="{FF2B5EF4-FFF2-40B4-BE49-F238E27FC236}">
                <a16:creationId xmlns:a16="http://schemas.microsoft.com/office/drawing/2014/main" id="{B5C7D545-D41D-DA3E-D1E4-66B1FCD23348}"/>
              </a:ext>
            </a:extLst>
          </p:cNvPr>
          <p:cNvSpPr/>
          <p:nvPr/>
        </p:nvSpPr>
        <p:spPr>
          <a:xfrm>
            <a:off x="463045" y="4202868"/>
            <a:ext cx="1150793" cy="496964"/>
          </a:xfrm>
          <a:prstGeom prst="rect">
            <a:avLst/>
          </a:prstGeom>
          <a:solidFill>
            <a:srgbClr val="4C574C">
              <a:alpha val="75686"/>
            </a:srgbClr>
          </a:solidFill>
          <a:ln>
            <a:noFill/>
          </a:ln>
        </p:spPr>
        <p:txBody>
          <a:bodyPr spcFirstLastPara="1" wrap="square" lIns="91425" tIns="45700" rIns="91425" bIns="45700" anchor="ctr" anchorCtr="0">
            <a:noAutofit/>
          </a:bodyPr>
          <a:lstStyle/>
          <a:p>
            <a:pPr algn="ctr">
              <a:buClr>
                <a:srgbClr val="000000"/>
              </a:buClr>
              <a:defRPr/>
            </a:pPr>
            <a:r>
              <a:rPr lang="en-GB" sz="1600" b="1" dirty="0">
                <a:solidFill>
                  <a:schemeClr val="bg1"/>
                </a:solidFill>
                <a:latin typeface="Bdo"/>
                <a:sym typeface="Arial"/>
              </a:rPr>
              <a:t>Ticket</a:t>
            </a:r>
          </a:p>
        </p:txBody>
      </p:sp>
      <p:sp>
        <p:nvSpPr>
          <p:cNvPr id="62" name="Google Shape;42;p2">
            <a:extLst>
              <a:ext uri="{FF2B5EF4-FFF2-40B4-BE49-F238E27FC236}">
                <a16:creationId xmlns:a16="http://schemas.microsoft.com/office/drawing/2014/main" id="{3B9103C8-59FB-7169-C661-E776A942CE42}"/>
              </a:ext>
            </a:extLst>
          </p:cNvPr>
          <p:cNvSpPr/>
          <p:nvPr/>
        </p:nvSpPr>
        <p:spPr>
          <a:xfrm>
            <a:off x="7831338" y="4202868"/>
            <a:ext cx="1933064" cy="496963"/>
          </a:xfrm>
          <a:prstGeom prst="rect">
            <a:avLst/>
          </a:prstGeom>
          <a:noFill/>
          <a:ln>
            <a:solidFill>
              <a:srgbClr val="272B27"/>
            </a:solidFill>
            <a:prstDash val="sysDash"/>
          </a:ln>
        </p:spPr>
        <p:txBody>
          <a:bodyPr spcFirstLastPara="1" wrap="square" lIns="91425" tIns="45700" rIns="91425" bIns="45700" anchor="ctr" anchorCtr="1">
            <a:noAutofit/>
          </a:bodyPr>
          <a:lstStyle/>
          <a:p>
            <a:pPr>
              <a:buClr>
                <a:srgbClr val="000000"/>
              </a:buClr>
            </a:pPr>
            <a:r>
              <a:rPr lang="en-GB" sz="1200" b="1" dirty="0">
                <a:latin typeface="Bdo"/>
                <a:sym typeface="Arial"/>
              </a:rPr>
              <a:t>USD 80mn</a:t>
            </a:r>
          </a:p>
        </p:txBody>
      </p:sp>
      <p:sp>
        <p:nvSpPr>
          <p:cNvPr id="63" name="Google Shape;42;p2">
            <a:extLst>
              <a:ext uri="{FF2B5EF4-FFF2-40B4-BE49-F238E27FC236}">
                <a16:creationId xmlns:a16="http://schemas.microsoft.com/office/drawing/2014/main" id="{AB2F2515-4720-BF37-60ED-0C11E9F31EAA}"/>
              </a:ext>
            </a:extLst>
          </p:cNvPr>
          <p:cNvSpPr/>
          <p:nvPr/>
        </p:nvSpPr>
        <p:spPr>
          <a:xfrm>
            <a:off x="9857670" y="4202511"/>
            <a:ext cx="1933064" cy="496963"/>
          </a:xfrm>
          <a:prstGeom prst="rect">
            <a:avLst/>
          </a:prstGeom>
          <a:noFill/>
          <a:ln>
            <a:solidFill>
              <a:srgbClr val="272B27"/>
            </a:solidFill>
            <a:prstDash val="sysDash"/>
          </a:ln>
        </p:spPr>
        <p:txBody>
          <a:bodyPr spcFirstLastPara="1" wrap="square" lIns="91425" tIns="45700" rIns="91425" bIns="45700" anchor="ctr" anchorCtr="1">
            <a:noAutofit/>
          </a:bodyPr>
          <a:lstStyle/>
          <a:p>
            <a:pPr>
              <a:buClr>
                <a:srgbClr val="000000"/>
              </a:buClr>
            </a:pPr>
            <a:r>
              <a:rPr lang="en-GB" sz="1200" b="1" dirty="0">
                <a:latin typeface="Bdo"/>
                <a:sym typeface="Arial"/>
              </a:rPr>
              <a:t>USD 75mn</a:t>
            </a:r>
          </a:p>
        </p:txBody>
      </p:sp>
    </p:spTree>
    <p:extLst>
      <p:ext uri="{BB962C8B-B14F-4D97-AF65-F5344CB8AC3E}">
        <p14:creationId xmlns:p14="http://schemas.microsoft.com/office/powerpoint/2010/main" val="3002622034"/>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7FDF7"/>
        </a:solidFill>
        <a:effectLst/>
      </p:bgPr>
    </p:bg>
    <p:spTree>
      <p:nvGrpSpPr>
        <p:cNvPr id="1" name="Shape 40"/>
        <p:cNvGrpSpPr/>
        <p:nvPr/>
      </p:nvGrpSpPr>
      <p:grpSpPr>
        <a:xfrm>
          <a:off x="0" y="0"/>
          <a:ext cx="0" cy="0"/>
          <a:chOff x="0" y="0"/>
          <a:chExt cx="0" cy="0"/>
        </a:xfrm>
      </p:grpSpPr>
      <p:sp>
        <p:nvSpPr>
          <p:cNvPr id="28" name="Rectangle 27">
            <a:extLst>
              <a:ext uri="{FF2B5EF4-FFF2-40B4-BE49-F238E27FC236}">
                <a16:creationId xmlns:a16="http://schemas.microsoft.com/office/drawing/2014/main" id="{D933FDC1-54FD-49F8-9472-A6475153B4CF}"/>
              </a:ext>
            </a:extLst>
          </p:cNvPr>
          <p:cNvSpPr/>
          <p:nvPr/>
        </p:nvSpPr>
        <p:spPr>
          <a:xfrm>
            <a:off x="914400" y="2472739"/>
            <a:ext cx="2340077" cy="3431456"/>
          </a:xfrm>
          <a:prstGeom prst="rect">
            <a:avLst/>
          </a:prstGeom>
          <a:solidFill>
            <a:srgbClr val="4C574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Oval 50">
            <a:extLst>
              <a:ext uri="{FF2B5EF4-FFF2-40B4-BE49-F238E27FC236}">
                <a16:creationId xmlns:a16="http://schemas.microsoft.com/office/drawing/2014/main" id="{6A62D241-1F9B-0A9E-19C2-91B98C9DB524}"/>
              </a:ext>
            </a:extLst>
          </p:cNvPr>
          <p:cNvSpPr/>
          <p:nvPr/>
        </p:nvSpPr>
        <p:spPr>
          <a:xfrm>
            <a:off x="1735137" y="2921785"/>
            <a:ext cx="695325" cy="695325"/>
          </a:xfrm>
          <a:prstGeom prst="ellipse">
            <a:avLst/>
          </a:prstGeom>
          <a:solidFill>
            <a:srgbClr val="38443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a:extLst>
              <a:ext uri="{FF2B5EF4-FFF2-40B4-BE49-F238E27FC236}">
                <a16:creationId xmlns:a16="http://schemas.microsoft.com/office/drawing/2014/main" id="{A33FAA0B-236F-CB46-BF47-48455002E4A7}"/>
              </a:ext>
            </a:extLst>
          </p:cNvPr>
          <p:cNvSpPr/>
          <p:nvPr/>
        </p:nvSpPr>
        <p:spPr>
          <a:xfrm>
            <a:off x="914400" y="1346288"/>
            <a:ext cx="5181600" cy="439744"/>
          </a:xfrm>
          <a:prstGeom prst="rect">
            <a:avLst/>
          </a:prstGeom>
          <a:solidFill>
            <a:srgbClr val="38443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a:extLst>
              <a:ext uri="{FF2B5EF4-FFF2-40B4-BE49-F238E27FC236}">
                <a16:creationId xmlns:a16="http://schemas.microsoft.com/office/drawing/2014/main" id="{37262671-B0E6-B8B3-FE15-5E7E7FA99AB9}"/>
              </a:ext>
            </a:extLst>
          </p:cNvPr>
          <p:cNvSpPr/>
          <p:nvPr/>
        </p:nvSpPr>
        <p:spPr>
          <a:xfrm>
            <a:off x="6510739" y="1346288"/>
            <a:ext cx="5181600" cy="439744"/>
          </a:xfrm>
          <a:prstGeom prst="rect">
            <a:avLst/>
          </a:prstGeom>
          <a:solidFill>
            <a:srgbClr val="38443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Google Shape;42;p2">
            <a:extLst>
              <a:ext uri="{FF2B5EF4-FFF2-40B4-BE49-F238E27FC236}">
                <a16:creationId xmlns:a16="http://schemas.microsoft.com/office/drawing/2014/main" id="{0D1E0DEE-7F77-A00B-6DBE-5D98B77AC582}"/>
              </a:ext>
            </a:extLst>
          </p:cNvPr>
          <p:cNvSpPr/>
          <p:nvPr/>
        </p:nvSpPr>
        <p:spPr>
          <a:xfrm>
            <a:off x="817501" y="334155"/>
            <a:ext cx="8555019" cy="929444"/>
          </a:xfrm>
          <a:prstGeom prst="rect">
            <a:avLst/>
          </a:prstGeom>
          <a:noFill/>
          <a:ln>
            <a:noFill/>
          </a:ln>
        </p:spPr>
        <p:txBody>
          <a:bodyPr spcFirstLastPara="1" wrap="square" lIns="91425" tIns="45700" rIns="91425" bIns="45700" anchor="ctr" anchorCtr="0">
            <a:noAutofit/>
          </a:bodyPr>
          <a:lstStyle/>
          <a:p>
            <a:pPr marL="0" marR="0" lvl="0" indent="0" defTabSz="914400" rtl="0" eaLnBrk="1" fontAlgn="auto" latinLnBrk="0" hangingPunct="1">
              <a:lnSpc>
                <a:spcPct val="100000"/>
              </a:lnSpc>
              <a:spcBef>
                <a:spcPts val="0"/>
              </a:spcBef>
              <a:spcAft>
                <a:spcPts val="0"/>
              </a:spcAft>
              <a:buClr>
                <a:srgbClr val="000000"/>
              </a:buClr>
              <a:buSzTx/>
              <a:buFont typeface="Arial"/>
              <a:buNone/>
              <a:tabLst/>
              <a:defRPr/>
            </a:pPr>
            <a:r>
              <a:rPr lang="en-GB" sz="3600" kern="0" spc="73" dirty="0">
                <a:latin typeface="Bdo"/>
                <a:sym typeface="Arial"/>
              </a:rPr>
              <a:t>Investment Strategy | Target portfolio mix</a:t>
            </a:r>
          </a:p>
        </p:txBody>
      </p:sp>
      <p:sp>
        <p:nvSpPr>
          <p:cNvPr id="11" name="Google Shape;42;p2">
            <a:extLst>
              <a:ext uri="{FF2B5EF4-FFF2-40B4-BE49-F238E27FC236}">
                <a16:creationId xmlns:a16="http://schemas.microsoft.com/office/drawing/2014/main" id="{0B2C8443-DC1B-66AF-C459-B750E1BEF697}"/>
              </a:ext>
            </a:extLst>
          </p:cNvPr>
          <p:cNvSpPr/>
          <p:nvPr/>
        </p:nvSpPr>
        <p:spPr>
          <a:xfrm>
            <a:off x="1882033" y="1397265"/>
            <a:ext cx="3193591" cy="333858"/>
          </a:xfrm>
          <a:prstGeom prst="rect">
            <a:avLst/>
          </a:prstGeom>
          <a:no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GB" kern="0" spc="73" dirty="0">
                <a:solidFill>
                  <a:schemeClr val="bg1"/>
                </a:solidFill>
                <a:latin typeface="Bdo"/>
                <a:sym typeface="Arial"/>
              </a:rPr>
              <a:t>DIRECT INVESTMENTS</a:t>
            </a:r>
          </a:p>
        </p:txBody>
      </p:sp>
      <p:sp>
        <p:nvSpPr>
          <p:cNvPr id="13" name="Google Shape;42;p2">
            <a:extLst>
              <a:ext uri="{FF2B5EF4-FFF2-40B4-BE49-F238E27FC236}">
                <a16:creationId xmlns:a16="http://schemas.microsoft.com/office/drawing/2014/main" id="{D07F8568-4878-99FB-85BA-DF6A6A364586}"/>
              </a:ext>
            </a:extLst>
          </p:cNvPr>
          <p:cNvSpPr/>
          <p:nvPr/>
        </p:nvSpPr>
        <p:spPr>
          <a:xfrm>
            <a:off x="7080650" y="1404968"/>
            <a:ext cx="4000940" cy="333858"/>
          </a:xfrm>
          <a:prstGeom prst="rect">
            <a:avLst/>
          </a:prstGeom>
          <a:noFill/>
          <a:ln>
            <a:noFill/>
          </a:ln>
        </p:spPr>
        <p:txBody>
          <a:bodyPr spcFirstLastPara="1" wrap="square" lIns="91425" tIns="45700" rIns="91425" bIns="45700" anchor="ctr" anchorCtr="0">
            <a:noAutofit/>
          </a:bodyPr>
          <a:lstStyle/>
          <a:p>
            <a:pPr algn="ctr">
              <a:buClr>
                <a:srgbClr val="000000"/>
              </a:buClr>
              <a:defRPr/>
            </a:pPr>
            <a:r>
              <a:rPr lang="en-GB" kern="0" spc="73" dirty="0">
                <a:solidFill>
                  <a:schemeClr val="bg1"/>
                </a:solidFill>
                <a:latin typeface="Bdo"/>
                <a:sym typeface="Arial"/>
              </a:rPr>
              <a:t>INDIRECT INVESTMENTS</a:t>
            </a:r>
          </a:p>
        </p:txBody>
      </p:sp>
      <p:sp>
        <p:nvSpPr>
          <p:cNvPr id="31" name="Google Shape;42;p2">
            <a:extLst>
              <a:ext uri="{FF2B5EF4-FFF2-40B4-BE49-F238E27FC236}">
                <a16:creationId xmlns:a16="http://schemas.microsoft.com/office/drawing/2014/main" id="{7A2AEF15-1303-62AE-3DFD-FC3E3CEB2A05}"/>
              </a:ext>
            </a:extLst>
          </p:cNvPr>
          <p:cNvSpPr/>
          <p:nvPr/>
        </p:nvSpPr>
        <p:spPr>
          <a:xfrm>
            <a:off x="902331" y="1884727"/>
            <a:ext cx="5152996" cy="420391"/>
          </a:xfrm>
          <a:prstGeom prst="rect">
            <a:avLst/>
          </a:prstGeom>
          <a:noFill/>
          <a:ln>
            <a:solidFill>
              <a:srgbClr val="272B27"/>
            </a:solidFill>
            <a:prstDash val="sysDash"/>
          </a:ln>
        </p:spPr>
        <p:txBody>
          <a:bodyPr spcFirstLastPara="1" wrap="square" lIns="91425" tIns="45700" rIns="91425" bIns="45700" anchor="ctr" anchorCtr="1">
            <a:noAutofit/>
          </a:bodyPr>
          <a:lstStyle/>
          <a:p>
            <a:pPr>
              <a:buClr>
                <a:srgbClr val="000000"/>
              </a:buClr>
            </a:pPr>
            <a:r>
              <a:rPr lang="en-GB" b="1" dirty="0">
                <a:latin typeface="Bdo"/>
                <a:sym typeface="Arial"/>
              </a:rPr>
              <a:t>60%</a:t>
            </a:r>
          </a:p>
        </p:txBody>
      </p:sp>
      <p:sp>
        <p:nvSpPr>
          <p:cNvPr id="3072" name="Google Shape;42;p2">
            <a:extLst>
              <a:ext uri="{FF2B5EF4-FFF2-40B4-BE49-F238E27FC236}">
                <a16:creationId xmlns:a16="http://schemas.microsoft.com/office/drawing/2014/main" id="{C83D7CBA-4055-0680-E057-B5352E0DB107}"/>
              </a:ext>
            </a:extLst>
          </p:cNvPr>
          <p:cNvSpPr/>
          <p:nvPr/>
        </p:nvSpPr>
        <p:spPr>
          <a:xfrm>
            <a:off x="6510739" y="1864417"/>
            <a:ext cx="5140927" cy="403157"/>
          </a:xfrm>
          <a:prstGeom prst="rect">
            <a:avLst/>
          </a:prstGeom>
          <a:noFill/>
          <a:ln>
            <a:solidFill>
              <a:srgbClr val="272B27"/>
            </a:solidFill>
            <a:prstDash val="sysDash"/>
          </a:ln>
        </p:spPr>
        <p:txBody>
          <a:bodyPr spcFirstLastPara="1" wrap="square" lIns="91425" tIns="45700" rIns="91425" bIns="45700" anchor="ctr" anchorCtr="1">
            <a:noAutofit/>
          </a:bodyPr>
          <a:lstStyle/>
          <a:p>
            <a:pPr>
              <a:buClr>
                <a:srgbClr val="000000"/>
              </a:buClr>
            </a:pPr>
            <a:r>
              <a:rPr lang="en-GB" b="1" dirty="0">
                <a:latin typeface="Bdo"/>
                <a:sym typeface="Arial"/>
              </a:rPr>
              <a:t>40%</a:t>
            </a:r>
          </a:p>
        </p:txBody>
      </p:sp>
      <p:pic>
        <p:nvPicPr>
          <p:cNvPr id="12" name="Picture 11" descr="A logo with a circle and text&#10;&#10;Description automatically generated">
            <a:extLst>
              <a:ext uri="{FF2B5EF4-FFF2-40B4-BE49-F238E27FC236}">
                <a16:creationId xmlns:a16="http://schemas.microsoft.com/office/drawing/2014/main" id="{379566E6-2FA5-BCA0-A88D-05A09F5CA964}"/>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230380" y="5910158"/>
            <a:ext cx="1702421" cy="859191"/>
          </a:xfrm>
          <a:prstGeom prst="rect">
            <a:avLst/>
          </a:prstGeom>
        </p:spPr>
      </p:pic>
      <p:cxnSp>
        <p:nvCxnSpPr>
          <p:cNvPr id="14" name="Straight Connector 13">
            <a:extLst>
              <a:ext uri="{FF2B5EF4-FFF2-40B4-BE49-F238E27FC236}">
                <a16:creationId xmlns:a16="http://schemas.microsoft.com/office/drawing/2014/main" id="{4F33249C-E9AD-E9C5-B7A8-2EEB72F022F2}"/>
              </a:ext>
            </a:extLst>
          </p:cNvPr>
          <p:cNvCxnSpPr/>
          <p:nvPr/>
        </p:nvCxnSpPr>
        <p:spPr>
          <a:xfrm>
            <a:off x="914400" y="6429829"/>
            <a:ext cx="9173105" cy="0"/>
          </a:xfrm>
          <a:prstGeom prst="line">
            <a:avLst/>
          </a:prstGeom>
        </p:spPr>
        <p:style>
          <a:lnRef idx="1">
            <a:schemeClr val="dk1"/>
          </a:lnRef>
          <a:fillRef idx="0">
            <a:schemeClr val="dk1"/>
          </a:fillRef>
          <a:effectRef idx="0">
            <a:schemeClr val="dk1"/>
          </a:effectRef>
          <a:fontRef idx="minor">
            <a:schemeClr val="tx1"/>
          </a:fontRef>
        </p:style>
      </p:cxnSp>
      <p:sp>
        <p:nvSpPr>
          <p:cNvPr id="15" name="TextBox 14">
            <a:extLst>
              <a:ext uri="{FF2B5EF4-FFF2-40B4-BE49-F238E27FC236}">
                <a16:creationId xmlns:a16="http://schemas.microsoft.com/office/drawing/2014/main" id="{5CAF722B-8639-DF0E-EDD1-1F7112A93BCA}"/>
              </a:ext>
            </a:extLst>
          </p:cNvPr>
          <p:cNvSpPr txBox="1"/>
          <p:nvPr/>
        </p:nvSpPr>
        <p:spPr>
          <a:xfrm>
            <a:off x="494977" y="6299024"/>
            <a:ext cx="322524" cy="253916"/>
          </a:xfrm>
          <a:prstGeom prst="rect">
            <a:avLst/>
          </a:prstGeom>
          <a:noFill/>
        </p:spPr>
        <p:txBody>
          <a:bodyPr wrap="none" rtlCol="0">
            <a:spAutoFit/>
          </a:bodyPr>
          <a:lstStyle/>
          <a:p>
            <a:r>
              <a:rPr lang="en-US" sz="1050" dirty="0">
                <a:latin typeface="Bdo"/>
              </a:rPr>
              <a:t>13</a:t>
            </a:r>
          </a:p>
        </p:txBody>
      </p:sp>
      <p:sp>
        <p:nvSpPr>
          <p:cNvPr id="32" name="Rectangle 31">
            <a:extLst>
              <a:ext uri="{FF2B5EF4-FFF2-40B4-BE49-F238E27FC236}">
                <a16:creationId xmlns:a16="http://schemas.microsoft.com/office/drawing/2014/main" id="{FBA03D05-44F0-5370-8BA6-C619EE1ADFD6}"/>
              </a:ext>
            </a:extLst>
          </p:cNvPr>
          <p:cNvSpPr/>
          <p:nvPr/>
        </p:nvSpPr>
        <p:spPr>
          <a:xfrm>
            <a:off x="3715250" y="2472739"/>
            <a:ext cx="2340077" cy="3431456"/>
          </a:xfrm>
          <a:prstGeom prst="rect">
            <a:avLst/>
          </a:prstGeom>
          <a:solidFill>
            <a:srgbClr val="4C574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BEF4220A-E7E3-5CC4-303B-0CAC0D7BFCBA}"/>
              </a:ext>
            </a:extLst>
          </p:cNvPr>
          <p:cNvSpPr/>
          <p:nvPr/>
        </p:nvSpPr>
        <p:spPr>
          <a:xfrm>
            <a:off x="6510739" y="2472739"/>
            <a:ext cx="2340077" cy="3431456"/>
          </a:xfrm>
          <a:prstGeom prst="rect">
            <a:avLst/>
          </a:prstGeom>
          <a:solidFill>
            <a:srgbClr val="4C574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Rectangle 33">
            <a:extLst>
              <a:ext uri="{FF2B5EF4-FFF2-40B4-BE49-F238E27FC236}">
                <a16:creationId xmlns:a16="http://schemas.microsoft.com/office/drawing/2014/main" id="{BFD7C63C-E6D4-9621-6E07-F96C0AE8DD1C}"/>
              </a:ext>
            </a:extLst>
          </p:cNvPr>
          <p:cNvSpPr/>
          <p:nvPr/>
        </p:nvSpPr>
        <p:spPr>
          <a:xfrm>
            <a:off x="9311589" y="2472739"/>
            <a:ext cx="2340077" cy="3431456"/>
          </a:xfrm>
          <a:prstGeom prst="rect">
            <a:avLst/>
          </a:prstGeom>
          <a:solidFill>
            <a:srgbClr val="4C574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Google Shape;42;p2">
            <a:extLst>
              <a:ext uri="{FF2B5EF4-FFF2-40B4-BE49-F238E27FC236}">
                <a16:creationId xmlns:a16="http://schemas.microsoft.com/office/drawing/2014/main" id="{8BBFA9C9-8C92-3950-995A-8E975A2351EE}"/>
              </a:ext>
            </a:extLst>
          </p:cNvPr>
          <p:cNvSpPr/>
          <p:nvPr/>
        </p:nvSpPr>
        <p:spPr>
          <a:xfrm>
            <a:off x="1172772" y="4059334"/>
            <a:ext cx="1823332" cy="333858"/>
          </a:xfrm>
          <a:prstGeom prst="rect">
            <a:avLst/>
          </a:prstGeom>
          <a:noFill/>
          <a:ln>
            <a:noFill/>
          </a:ln>
        </p:spPr>
        <p:txBody>
          <a:bodyPr spcFirstLastPara="1" wrap="square" lIns="91425" tIns="45700" rIns="91425" bIns="45700" anchor="ctr" anchorCtr="0">
            <a:noAutofit/>
          </a:bodyPr>
          <a:lstStyle/>
          <a:p>
            <a:pPr algn="ctr"/>
            <a:r>
              <a:rPr lang="en-GB" kern="0" spc="73" dirty="0">
                <a:solidFill>
                  <a:schemeClr val="bg1"/>
                </a:solidFill>
                <a:latin typeface="Bdo"/>
              </a:rPr>
              <a:t>Transition Energy</a:t>
            </a:r>
          </a:p>
          <a:p>
            <a:pPr algn="ctr"/>
            <a:r>
              <a:rPr lang="en-GB" kern="0" spc="73" dirty="0">
                <a:solidFill>
                  <a:schemeClr val="bg1"/>
                </a:solidFill>
                <a:latin typeface="Bdo"/>
              </a:rPr>
              <a:t>Projects</a:t>
            </a:r>
          </a:p>
        </p:txBody>
      </p:sp>
      <p:sp>
        <p:nvSpPr>
          <p:cNvPr id="40" name="Google Shape;42;p2">
            <a:extLst>
              <a:ext uri="{FF2B5EF4-FFF2-40B4-BE49-F238E27FC236}">
                <a16:creationId xmlns:a16="http://schemas.microsoft.com/office/drawing/2014/main" id="{4EAE505E-9B57-66B9-F56C-A0F5D041EB5A}"/>
              </a:ext>
            </a:extLst>
          </p:cNvPr>
          <p:cNvSpPr/>
          <p:nvPr/>
        </p:nvSpPr>
        <p:spPr>
          <a:xfrm>
            <a:off x="3973622" y="4119832"/>
            <a:ext cx="1823332" cy="333858"/>
          </a:xfrm>
          <a:prstGeom prst="rect">
            <a:avLst/>
          </a:prstGeom>
          <a:noFill/>
          <a:ln>
            <a:noFill/>
          </a:ln>
        </p:spPr>
        <p:txBody>
          <a:bodyPr spcFirstLastPara="1" wrap="square" lIns="91425" tIns="45700" rIns="91425" bIns="45700" anchor="ctr" anchorCtr="0">
            <a:noAutofit/>
          </a:bodyPr>
          <a:lstStyle/>
          <a:p>
            <a:pPr algn="ctr"/>
            <a:r>
              <a:rPr lang="en-GB" kern="0" spc="73" dirty="0">
                <a:solidFill>
                  <a:schemeClr val="bg1"/>
                </a:solidFill>
                <a:latin typeface="Bdo"/>
              </a:rPr>
              <a:t>Corporates</a:t>
            </a:r>
          </a:p>
        </p:txBody>
      </p:sp>
      <p:sp>
        <p:nvSpPr>
          <p:cNvPr id="41" name="Google Shape;42;p2">
            <a:extLst>
              <a:ext uri="{FF2B5EF4-FFF2-40B4-BE49-F238E27FC236}">
                <a16:creationId xmlns:a16="http://schemas.microsoft.com/office/drawing/2014/main" id="{CBDD87C8-FCC1-FC47-DC3A-364849DC9472}"/>
              </a:ext>
            </a:extLst>
          </p:cNvPr>
          <p:cNvSpPr/>
          <p:nvPr/>
        </p:nvSpPr>
        <p:spPr>
          <a:xfrm>
            <a:off x="6769111" y="4055631"/>
            <a:ext cx="1823332" cy="333858"/>
          </a:xfrm>
          <a:prstGeom prst="rect">
            <a:avLst/>
          </a:prstGeom>
          <a:noFill/>
          <a:ln>
            <a:noFill/>
          </a:ln>
        </p:spPr>
        <p:txBody>
          <a:bodyPr spcFirstLastPara="1" wrap="square" lIns="91425" tIns="45700" rIns="91425" bIns="45700" anchor="ctr" anchorCtr="0">
            <a:noAutofit/>
          </a:bodyPr>
          <a:lstStyle/>
          <a:p>
            <a:pPr algn="ctr"/>
            <a:r>
              <a:rPr lang="en-GB" kern="0" spc="73" dirty="0">
                <a:solidFill>
                  <a:schemeClr val="bg1"/>
                </a:solidFill>
                <a:latin typeface="Bdo"/>
              </a:rPr>
              <a:t>Fund </a:t>
            </a:r>
          </a:p>
          <a:p>
            <a:pPr algn="ctr"/>
            <a:r>
              <a:rPr lang="en-GB" kern="0" spc="73" dirty="0">
                <a:solidFill>
                  <a:schemeClr val="bg1"/>
                </a:solidFill>
                <a:latin typeface="Bdo"/>
              </a:rPr>
              <a:t>Investments</a:t>
            </a:r>
          </a:p>
        </p:txBody>
      </p:sp>
      <p:sp>
        <p:nvSpPr>
          <p:cNvPr id="42" name="Google Shape;42;p2">
            <a:extLst>
              <a:ext uri="{FF2B5EF4-FFF2-40B4-BE49-F238E27FC236}">
                <a16:creationId xmlns:a16="http://schemas.microsoft.com/office/drawing/2014/main" id="{56FC8F29-6F25-6620-CAA7-3EA8E80CB0F1}"/>
              </a:ext>
            </a:extLst>
          </p:cNvPr>
          <p:cNvSpPr/>
          <p:nvPr/>
        </p:nvSpPr>
        <p:spPr>
          <a:xfrm>
            <a:off x="9569961" y="4085143"/>
            <a:ext cx="1823332" cy="333858"/>
          </a:xfrm>
          <a:prstGeom prst="rect">
            <a:avLst/>
          </a:prstGeom>
          <a:noFill/>
          <a:ln>
            <a:noFill/>
          </a:ln>
        </p:spPr>
        <p:txBody>
          <a:bodyPr spcFirstLastPara="1" wrap="square" lIns="91425" tIns="45700" rIns="91425" bIns="45700" anchor="ctr" anchorCtr="0">
            <a:noAutofit/>
          </a:bodyPr>
          <a:lstStyle/>
          <a:p>
            <a:pPr algn="ctr"/>
            <a:r>
              <a:rPr lang="en-GB" kern="0" spc="73" dirty="0">
                <a:solidFill>
                  <a:schemeClr val="bg1"/>
                </a:solidFill>
                <a:latin typeface="Bdo"/>
              </a:rPr>
              <a:t>Non-banking Financial Institutions</a:t>
            </a:r>
          </a:p>
        </p:txBody>
      </p:sp>
      <p:sp>
        <p:nvSpPr>
          <p:cNvPr id="43" name="Rectangle 42">
            <a:extLst>
              <a:ext uri="{FF2B5EF4-FFF2-40B4-BE49-F238E27FC236}">
                <a16:creationId xmlns:a16="http://schemas.microsoft.com/office/drawing/2014/main" id="{3270CA17-DC5F-3FDC-2D94-E56FA700C547}"/>
              </a:ext>
            </a:extLst>
          </p:cNvPr>
          <p:cNvSpPr/>
          <p:nvPr/>
        </p:nvSpPr>
        <p:spPr>
          <a:xfrm>
            <a:off x="1108364" y="5080731"/>
            <a:ext cx="1948872" cy="663848"/>
          </a:xfrm>
          <a:prstGeom prst="rect">
            <a:avLst/>
          </a:prstGeom>
          <a:solidFill>
            <a:srgbClr val="E7F0E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Rectangle 44">
            <a:extLst>
              <a:ext uri="{FF2B5EF4-FFF2-40B4-BE49-F238E27FC236}">
                <a16:creationId xmlns:a16="http://schemas.microsoft.com/office/drawing/2014/main" id="{4FD77D03-33DD-DDCC-AD25-E35F514C2BE5}"/>
              </a:ext>
            </a:extLst>
          </p:cNvPr>
          <p:cNvSpPr/>
          <p:nvPr/>
        </p:nvSpPr>
        <p:spPr>
          <a:xfrm>
            <a:off x="3923120" y="5080731"/>
            <a:ext cx="1948872" cy="663848"/>
          </a:xfrm>
          <a:prstGeom prst="rect">
            <a:avLst/>
          </a:prstGeom>
          <a:solidFill>
            <a:srgbClr val="E7F0E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Rectangle 46">
            <a:extLst>
              <a:ext uri="{FF2B5EF4-FFF2-40B4-BE49-F238E27FC236}">
                <a16:creationId xmlns:a16="http://schemas.microsoft.com/office/drawing/2014/main" id="{D61518D4-19BE-FFA3-D309-2433AEC2B820}"/>
              </a:ext>
            </a:extLst>
          </p:cNvPr>
          <p:cNvSpPr/>
          <p:nvPr/>
        </p:nvSpPr>
        <p:spPr>
          <a:xfrm>
            <a:off x="6699389" y="5080731"/>
            <a:ext cx="1948872" cy="663848"/>
          </a:xfrm>
          <a:prstGeom prst="rect">
            <a:avLst/>
          </a:prstGeom>
          <a:solidFill>
            <a:srgbClr val="E7F0E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Rectangle 47">
            <a:extLst>
              <a:ext uri="{FF2B5EF4-FFF2-40B4-BE49-F238E27FC236}">
                <a16:creationId xmlns:a16="http://schemas.microsoft.com/office/drawing/2014/main" id="{35A12338-3390-862D-128B-D34C9F728078}"/>
              </a:ext>
            </a:extLst>
          </p:cNvPr>
          <p:cNvSpPr/>
          <p:nvPr/>
        </p:nvSpPr>
        <p:spPr>
          <a:xfrm>
            <a:off x="9514145" y="5080731"/>
            <a:ext cx="1948872" cy="663848"/>
          </a:xfrm>
          <a:prstGeom prst="rect">
            <a:avLst/>
          </a:prstGeom>
          <a:solidFill>
            <a:srgbClr val="E7F0E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0" name="Graphic 49">
            <a:extLst>
              <a:ext uri="{FF2B5EF4-FFF2-40B4-BE49-F238E27FC236}">
                <a16:creationId xmlns:a16="http://schemas.microsoft.com/office/drawing/2014/main" id="{AAAFC899-4755-600A-8004-D753FEFE8926}"/>
              </a:ext>
            </a:extLst>
          </p:cNvPr>
          <p:cNvPicPr>
            <a:picLocks noChangeAspect="1"/>
          </p:cNvPicPr>
          <p:nvPr/>
        </p:nvPicPr>
        <p:blipFill>
          <a:blip r:embed="rId4" cstate="print">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899721" y="3071834"/>
            <a:ext cx="366158" cy="366158"/>
          </a:xfrm>
          <a:prstGeom prst="rect">
            <a:avLst/>
          </a:prstGeom>
        </p:spPr>
      </p:pic>
      <p:sp>
        <p:nvSpPr>
          <p:cNvPr id="52" name="Oval 51">
            <a:extLst>
              <a:ext uri="{FF2B5EF4-FFF2-40B4-BE49-F238E27FC236}">
                <a16:creationId xmlns:a16="http://schemas.microsoft.com/office/drawing/2014/main" id="{FC1FA940-849C-EE5B-0494-6B8F534D2C8D}"/>
              </a:ext>
            </a:extLst>
          </p:cNvPr>
          <p:cNvSpPr/>
          <p:nvPr/>
        </p:nvSpPr>
        <p:spPr>
          <a:xfrm>
            <a:off x="4537625" y="2921785"/>
            <a:ext cx="695325" cy="695325"/>
          </a:xfrm>
          <a:prstGeom prst="ellipse">
            <a:avLst/>
          </a:prstGeom>
          <a:solidFill>
            <a:srgbClr val="38443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Oval 52">
            <a:extLst>
              <a:ext uri="{FF2B5EF4-FFF2-40B4-BE49-F238E27FC236}">
                <a16:creationId xmlns:a16="http://schemas.microsoft.com/office/drawing/2014/main" id="{8879B681-FDAE-FB03-463F-07713D332D4C}"/>
              </a:ext>
            </a:extLst>
          </p:cNvPr>
          <p:cNvSpPr/>
          <p:nvPr/>
        </p:nvSpPr>
        <p:spPr>
          <a:xfrm>
            <a:off x="7326162" y="2921785"/>
            <a:ext cx="695325" cy="695325"/>
          </a:xfrm>
          <a:prstGeom prst="ellipse">
            <a:avLst/>
          </a:prstGeom>
          <a:solidFill>
            <a:srgbClr val="38443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Oval 53">
            <a:extLst>
              <a:ext uri="{FF2B5EF4-FFF2-40B4-BE49-F238E27FC236}">
                <a16:creationId xmlns:a16="http://schemas.microsoft.com/office/drawing/2014/main" id="{AD469C5D-6169-5A99-EDCC-797A4C49E114}"/>
              </a:ext>
            </a:extLst>
          </p:cNvPr>
          <p:cNvSpPr/>
          <p:nvPr/>
        </p:nvSpPr>
        <p:spPr>
          <a:xfrm>
            <a:off x="10140918" y="2921785"/>
            <a:ext cx="695325" cy="695325"/>
          </a:xfrm>
          <a:prstGeom prst="ellipse">
            <a:avLst/>
          </a:prstGeom>
          <a:solidFill>
            <a:srgbClr val="38443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6" name="Graphic 55">
            <a:extLst>
              <a:ext uri="{FF2B5EF4-FFF2-40B4-BE49-F238E27FC236}">
                <a16:creationId xmlns:a16="http://schemas.microsoft.com/office/drawing/2014/main" id="{C30C18CB-FDFD-1558-B579-8A1298FEC90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475477" y="3046007"/>
            <a:ext cx="396694" cy="396694"/>
          </a:xfrm>
          <a:prstGeom prst="rect">
            <a:avLst/>
          </a:prstGeom>
        </p:spPr>
      </p:pic>
      <p:pic>
        <p:nvPicPr>
          <p:cNvPr id="58" name="Graphic 57">
            <a:extLst>
              <a:ext uri="{FF2B5EF4-FFF2-40B4-BE49-F238E27FC236}">
                <a16:creationId xmlns:a16="http://schemas.microsoft.com/office/drawing/2014/main" id="{C85DD909-589E-5A04-49D8-575A5FDD18B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698097" y="3071824"/>
            <a:ext cx="406341" cy="377825"/>
          </a:xfrm>
          <a:prstGeom prst="rect">
            <a:avLst/>
          </a:prstGeom>
        </p:spPr>
      </p:pic>
      <p:pic>
        <p:nvPicPr>
          <p:cNvPr id="60" name="Graphic 59">
            <a:extLst>
              <a:ext uri="{FF2B5EF4-FFF2-40B4-BE49-F238E27FC236}">
                <a16:creationId xmlns:a16="http://schemas.microsoft.com/office/drawing/2014/main" id="{A36D474F-CCA5-B9FC-774F-BF505483F170}"/>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267435" y="3024742"/>
            <a:ext cx="428384" cy="443415"/>
          </a:xfrm>
          <a:prstGeom prst="rect">
            <a:avLst/>
          </a:prstGeom>
        </p:spPr>
      </p:pic>
      <p:sp>
        <p:nvSpPr>
          <p:cNvPr id="61" name="Rechteck 25">
            <a:extLst>
              <a:ext uri="{FF2B5EF4-FFF2-40B4-BE49-F238E27FC236}">
                <a16:creationId xmlns:a16="http://schemas.microsoft.com/office/drawing/2014/main" id="{0186AFC5-865C-8876-48E1-AA6C2341254A}"/>
              </a:ext>
            </a:extLst>
          </p:cNvPr>
          <p:cNvSpPr/>
          <p:nvPr/>
        </p:nvSpPr>
        <p:spPr>
          <a:xfrm>
            <a:off x="1244443" y="5249662"/>
            <a:ext cx="1676711" cy="33385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gn="ctr"/>
            <a:r>
              <a:rPr lang="en-GB" sz="1200" b="1" dirty="0">
                <a:solidFill>
                  <a:schemeClr val="tx1"/>
                </a:solidFill>
                <a:latin typeface="Bdo"/>
              </a:rPr>
              <a:t>Target share:</a:t>
            </a:r>
          </a:p>
          <a:p>
            <a:pPr algn="ctr"/>
            <a:r>
              <a:rPr lang="en-GB" sz="1200" b="1" dirty="0">
                <a:solidFill>
                  <a:schemeClr val="tx1"/>
                </a:solidFill>
                <a:latin typeface="Bdo"/>
              </a:rPr>
              <a:t>50%</a:t>
            </a:r>
          </a:p>
        </p:txBody>
      </p:sp>
      <p:sp>
        <p:nvSpPr>
          <p:cNvPr id="62" name="Rechteck 26">
            <a:extLst>
              <a:ext uri="{FF2B5EF4-FFF2-40B4-BE49-F238E27FC236}">
                <a16:creationId xmlns:a16="http://schemas.microsoft.com/office/drawing/2014/main" id="{3E3E2483-53FB-0C08-2D60-F6D72513B759}"/>
              </a:ext>
            </a:extLst>
          </p:cNvPr>
          <p:cNvSpPr/>
          <p:nvPr/>
        </p:nvSpPr>
        <p:spPr>
          <a:xfrm>
            <a:off x="4046931" y="5223215"/>
            <a:ext cx="1676711" cy="33385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gn="ctr"/>
            <a:r>
              <a:rPr lang="en-GB" sz="1200" b="1" dirty="0">
                <a:solidFill>
                  <a:schemeClr val="tx1"/>
                </a:solidFill>
                <a:latin typeface="Bdo"/>
              </a:rPr>
              <a:t>Target share:</a:t>
            </a:r>
          </a:p>
          <a:p>
            <a:pPr algn="ctr"/>
            <a:r>
              <a:rPr lang="en-GB" sz="1200" b="1" dirty="0">
                <a:solidFill>
                  <a:schemeClr val="tx1"/>
                </a:solidFill>
                <a:latin typeface="Bdo"/>
              </a:rPr>
              <a:t>10%</a:t>
            </a:r>
          </a:p>
        </p:txBody>
      </p:sp>
      <p:sp>
        <p:nvSpPr>
          <p:cNvPr id="63" name="Rechteck 28">
            <a:extLst>
              <a:ext uri="{FF2B5EF4-FFF2-40B4-BE49-F238E27FC236}">
                <a16:creationId xmlns:a16="http://schemas.microsoft.com/office/drawing/2014/main" id="{AC7B0784-0471-7022-4CC5-E24868323D1A}"/>
              </a:ext>
            </a:extLst>
          </p:cNvPr>
          <p:cNvSpPr/>
          <p:nvPr/>
        </p:nvSpPr>
        <p:spPr>
          <a:xfrm>
            <a:off x="9643271" y="5220127"/>
            <a:ext cx="1676711" cy="33385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gn="ctr"/>
            <a:r>
              <a:rPr lang="en-GB" sz="1200" b="1" dirty="0">
                <a:solidFill>
                  <a:schemeClr val="tx1"/>
                </a:solidFill>
                <a:latin typeface="Bdo"/>
              </a:rPr>
              <a:t>Target share:</a:t>
            </a:r>
          </a:p>
          <a:p>
            <a:pPr algn="ctr"/>
            <a:r>
              <a:rPr lang="en-GB" sz="1200" b="1" dirty="0">
                <a:solidFill>
                  <a:schemeClr val="tx1"/>
                </a:solidFill>
                <a:latin typeface="Bdo"/>
              </a:rPr>
              <a:t>10%</a:t>
            </a:r>
          </a:p>
        </p:txBody>
      </p:sp>
      <p:sp>
        <p:nvSpPr>
          <p:cNvPr id="3073" name="Rechteck 29">
            <a:extLst>
              <a:ext uri="{FF2B5EF4-FFF2-40B4-BE49-F238E27FC236}">
                <a16:creationId xmlns:a16="http://schemas.microsoft.com/office/drawing/2014/main" id="{04CB24DB-7136-6EBD-3D66-0F4B655D4EA3}"/>
              </a:ext>
            </a:extLst>
          </p:cNvPr>
          <p:cNvSpPr/>
          <p:nvPr/>
        </p:nvSpPr>
        <p:spPr>
          <a:xfrm>
            <a:off x="6842421" y="5220127"/>
            <a:ext cx="1676711" cy="33385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gn="ctr"/>
            <a:r>
              <a:rPr lang="en-GB" sz="1200" b="1" dirty="0">
                <a:solidFill>
                  <a:schemeClr val="tx1"/>
                </a:solidFill>
                <a:latin typeface="Bdo"/>
              </a:rPr>
              <a:t>Target share:</a:t>
            </a:r>
          </a:p>
          <a:p>
            <a:pPr algn="ctr"/>
            <a:r>
              <a:rPr lang="en-GB" sz="1200" b="1" dirty="0">
                <a:solidFill>
                  <a:schemeClr val="tx1"/>
                </a:solidFill>
                <a:latin typeface="Bdo"/>
              </a:rPr>
              <a:t>30%</a:t>
            </a:r>
          </a:p>
        </p:txBody>
      </p:sp>
    </p:spTree>
    <p:extLst>
      <p:ext uri="{BB962C8B-B14F-4D97-AF65-F5344CB8AC3E}">
        <p14:creationId xmlns:p14="http://schemas.microsoft.com/office/powerpoint/2010/main" val="3885521723"/>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7F0E7"/>
        </a:solidFill>
        <a:effectLst/>
      </p:bgPr>
    </p:bg>
    <p:spTree>
      <p:nvGrpSpPr>
        <p:cNvPr id="1" name="Shape 40"/>
        <p:cNvGrpSpPr/>
        <p:nvPr/>
      </p:nvGrpSpPr>
      <p:grpSpPr>
        <a:xfrm>
          <a:off x="0" y="0"/>
          <a:ext cx="0" cy="0"/>
          <a:chOff x="0" y="0"/>
          <a:chExt cx="0" cy="0"/>
        </a:xfrm>
      </p:grpSpPr>
      <p:sp>
        <p:nvSpPr>
          <p:cNvPr id="11" name="Rectangle 10">
            <a:extLst>
              <a:ext uri="{FF2B5EF4-FFF2-40B4-BE49-F238E27FC236}">
                <a16:creationId xmlns:a16="http://schemas.microsoft.com/office/drawing/2014/main" id="{6050F038-4848-455F-BEA8-68336CEDE5DD}"/>
              </a:ext>
            </a:extLst>
          </p:cNvPr>
          <p:cNvSpPr/>
          <p:nvPr/>
        </p:nvSpPr>
        <p:spPr>
          <a:xfrm>
            <a:off x="371475" y="695678"/>
            <a:ext cx="6642168" cy="5165474"/>
          </a:xfrm>
          <a:prstGeom prst="rect">
            <a:avLst/>
          </a:prstGeom>
          <a:solidFill>
            <a:srgbClr val="4C574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Google Shape;42;p2">
            <a:extLst>
              <a:ext uri="{FF2B5EF4-FFF2-40B4-BE49-F238E27FC236}">
                <a16:creationId xmlns:a16="http://schemas.microsoft.com/office/drawing/2014/main" id="{0D1E0DEE-7F77-A00B-6DBE-5D98B77AC582}"/>
              </a:ext>
            </a:extLst>
          </p:cNvPr>
          <p:cNvSpPr/>
          <p:nvPr/>
        </p:nvSpPr>
        <p:spPr>
          <a:xfrm>
            <a:off x="914400" y="1135280"/>
            <a:ext cx="5992238" cy="929444"/>
          </a:xfrm>
          <a:prstGeom prst="rect">
            <a:avLst/>
          </a:prstGeom>
          <a:noFill/>
          <a:ln>
            <a:noFill/>
          </a:ln>
        </p:spPr>
        <p:txBody>
          <a:bodyPr spcFirstLastPara="1" wrap="square" lIns="91425" tIns="45700" rIns="91425" bIns="45700" anchor="ctr" anchorCtr="0">
            <a:noAutofit/>
          </a:bodyPr>
          <a:lstStyle/>
          <a:p>
            <a:pPr marL="0" marR="0" lvl="0" indent="0" defTabSz="914400" rtl="0" eaLnBrk="1" fontAlgn="auto" latinLnBrk="0" hangingPunct="1">
              <a:lnSpc>
                <a:spcPct val="100000"/>
              </a:lnSpc>
              <a:spcBef>
                <a:spcPts val="0"/>
              </a:spcBef>
              <a:spcAft>
                <a:spcPts val="0"/>
              </a:spcAft>
              <a:buClr>
                <a:srgbClr val="000000"/>
              </a:buClr>
              <a:buSzTx/>
              <a:buFont typeface="Arial"/>
              <a:buNone/>
              <a:tabLst/>
              <a:defRPr/>
            </a:pPr>
            <a:r>
              <a:rPr lang="en-GB" sz="3600" kern="0" spc="73" dirty="0">
                <a:solidFill>
                  <a:schemeClr val="bg1"/>
                </a:solidFill>
                <a:latin typeface="Bdo"/>
                <a:sym typeface="Arial"/>
              </a:rPr>
              <a:t>Investment Strategy | Roles</a:t>
            </a:r>
          </a:p>
        </p:txBody>
      </p:sp>
      <p:sp>
        <p:nvSpPr>
          <p:cNvPr id="4" name="Google Shape;42;p2">
            <a:extLst>
              <a:ext uri="{FF2B5EF4-FFF2-40B4-BE49-F238E27FC236}">
                <a16:creationId xmlns:a16="http://schemas.microsoft.com/office/drawing/2014/main" id="{5DC29F2F-63A3-26BD-61CC-B3666CE56026}"/>
              </a:ext>
            </a:extLst>
          </p:cNvPr>
          <p:cNvSpPr/>
          <p:nvPr/>
        </p:nvSpPr>
        <p:spPr>
          <a:xfrm>
            <a:off x="876713" y="2130355"/>
            <a:ext cx="5509496" cy="2519463"/>
          </a:xfrm>
          <a:prstGeom prst="rect">
            <a:avLst/>
          </a:prstGeom>
          <a:noFill/>
          <a:ln>
            <a:noFill/>
          </a:ln>
        </p:spPr>
        <p:txBody>
          <a:bodyPr spcFirstLastPara="1" wrap="square" lIns="91425" tIns="45700" rIns="91425" bIns="45700" anchor="ctr" anchorCtr="0">
            <a:noAutofit/>
          </a:bodyPr>
          <a:lstStyle/>
          <a:p>
            <a:pPr marL="285750" marR="0" lvl="0" indent="-285750" algn="just" defTabSz="914400" rtl="0" eaLnBrk="1" fontAlgn="auto" latinLnBrk="0" hangingPunct="1">
              <a:lnSpc>
                <a:spcPct val="100000"/>
              </a:lnSpc>
              <a:spcBef>
                <a:spcPts val="0"/>
              </a:spcBef>
              <a:spcAft>
                <a:spcPts val="0"/>
              </a:spcAft>
              <a:buClr>
                <a:schemeClr val="bg1"/>
              </a:buClr>
              <a:buSzTx/>
              <a:buFont typeface="Arial" panose="020B0604020202020204" pitchFamily="34" charset="0"/>
              <a:buChar char="•"/>
              <a:tabLst/>
              <a:defRPr/>
            </a:pPr>
            <a:r>
              <a:rPr lang="en-GB" sz="1200" dirty="0">
                <a:solidFill>
                  <a:schemeClr val="bg1"/>
                </a:solidFill>
                <a:latin typeface="Bdo"/>
                <a:sym typeface="Arial"/>
              </a:rPr>
              <a:t>Bia UAE shall be eligible to invest bilaterally, i.e. provide loans to companies / project SPVs / BFI or NBFI institutions following a positive outcome of the assessment and final vote of the Investment Committee.</a:t>
            </a:r>
          </a:p>
          <a:p>
            <a:pPr marL="285750" marR="0" lvl="0" indent="-285750" algn="just" defTabSz="914400" rtl="0" eaLnBrk="1" fontAlgn="auto" latinLnBrk="0" hangingPunct="1">
              <a:lnSpc>
                <a:spcPct val="100000"/>
              </a:lnSpc>
              <a:spcBef>
                <a:spcPts val="0"/>
              </a:spcBef>
              <a:spcAft>
                <a:spcPts val="0"/>
              </a:spcAft>
              <a:buClr>
                <a:schemeClr val="bg1"/>
              </a:buClr>
              <a:buSzTx/>
              <a:buFont typeface="Arial" panose="020B0604020202020204" pitchFamily="34" charset="0"/>
              <a:buChar char="•"/>
              <a:tabLst/>
              <a:defRPr/>
            </a:pPr>
            <a:endParaRPr lang="en-GB" sz="1200" dirty="0">
              <a:solidFill>
                <a:schemeClr val="bg1"/>
              </a:solidFill>
              <a:latin typeface="Bdo"/>
              <a:sym typeface="Arial"/>
            </a:endParaRPr>
          </a:p>
          <a:p>
            <a:pPr marL="285750" marR="0" lvl="0" indent="-285750" algn="just" defTabSz="914400" rtl="0" eaLnBrk="1" fontAlgn="auto" latinLnBrk="0" hangingPunct="1">
              <a:lnSpc>
                <a:spcPct val="100000"/>
              </a:lnSpc>
              <a:spcBef>
                <a:spcPts val="0"/>
              </a:spcBef>
              <a:spcAft>
                <a:spcPts val="0"/>
              </a:spcAft>
              <a:buClr>
                <a:schemeClr val="bg1"/>
              </a:buClr>
              <a:buSzTx/>
              <a:buFont typeface="Arial" panose="020B0604020202020204" pitchFamily="34" charset="0"/>
              <a:buChar char="•"/>
              <a:tabLst/>
              <a:defRPr/>
            </a:pPr>
            <a:r>
              <a:rPr lang="en-GB" sz="1200" dirty="0">
                <a:solidFill>
                  <a:schemeClr val="bg1"/>
                </a:solidFill>
                <a:latin typeface="Bdo"/>
                <a:sym typeface="Arial"/>
              </a:rPr>
              <a:t>Bia UAE will also be eligible to participate in syndicated facilities or parallel-loans alongside other investors (DFIs, MBFIs, Funds, etc.), arranged by third parties.</a:t>
            </a:r>
          </a:p>
          <a:p>
            <a:pPr marL="171450" marR="0" lvl="0" indent="-171450" algn="just" defTabSz="914400" rtl="0" eaLnBrk="1" fontAlgn="auto" latinLnBrk="0" hangingPunct="1">
              <a:lnSpc>
                <a:spcPct val="100000"/>
              </a:lnSpc>
              <a:spcBef>
                <a:spcPts val="0"/>
              </a:spcBef>
              <a:spcAft>
                <a:spcPts val="0"/>
              </a:spcAft>
              <a:buClr>
                <a:schemeClr val="bg1"/>
              </a:buClr>
              <a:buSzTx/>
              <a:buFont typeface="Arial" panose="020B0604020202020204" pitchFamily="34" charset="0"/>
              <a:buChar char="•"/>
              <a:tabLst/>
              <a:defRPr/>
            </a:pPr>
            <a:endParaRPr lang="en-GB" sz="1200" dirty="0">
              <a:solidFill>
                <a:schemeClr val="bg1"/>
              </a:solidFill>
              <a:latin typeface="Bdo"/>
              <a:sym typeface="Arial"/>
            </a:endParaRPr>
          </a:p>
          <a:p>
            <a:pPr marL="285750" marR="0" lvl="0" indent="-285750" algn="just" defTabSz="914400" rtl="0" eaLnBrk="1" fontAlgn="auto" latinLnBrk="0" hangingPunct="1">
              <a:lnSpc>
                <a:spcPct val="100000"/>
              </a:lnSpc>
              <a:spcBef>
                <a:spcPts val="0"/>
              </a:spcBef>
              <a:spcAft>
                <a:spcPts val="0"/>
              </a:spcAft>
              <a:buClr>
                <a:schemeClr val="bg1"/>
              </a:buClr>
              <a:buSzTx/>
              <a:buFont typeface="Arial" panose="020B0604020202020204" pitchFamily="34" charset="0"/>
              <a:buChar char="•"/>
              <a:tabLst/>
              <a:defRPr/>
            </a:pPr>
            <a:r>
              <a:rPr lang="en-GB" sz="1200" dirty="0">
                <a:solidFill>
                  <a:schemeClr val="bg1"/>
                </a:solidFill>
                <a:latin typeface="Bdo"/>
                <a:sym typeface="Arial"/>
              </a:rPr>
              <a:t>Bia UAE shall also build its own capacities to arrange/structure and coordinate syndicates where other parties, such as DFIs, MBFIs, Funds, and other impact investors will join the syndicate run by Bia UAE.</a:t>
            </a:r>
          </a:p>
        </p:txBody>
      </p:sp>
      <p:pic>
        <p:nvPicPr>
          <p:cNvPr id="6" name="Picture 5" descr="A logo with a circle and text&#10;&#10;Description automatically generated">
            <a:extLst>
              <a:ext uri="{FF2B5EF4-FFF2-40B4-BE49-F238E27FC236}">
                <a16:creationId xmlns:a16="http://schemas.microsoft.com/office/drawing/2014/main" id="{DEA7A68C-DBF9-A521-0F31-C2DC13F9A21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230380" y="5910158"/>
            <a:ext cx="1702421" cy="859191"/>
          </a:xfrm>
          <a:prstGeom prst="rect">
            <a:avLst/>
          </a:prstGeom>
        </p:spPr>
      </p:pic>
      <p:sp>
        <p:nvSpPr>
          <p:cNvPr id="8" name="TextBox 7">
            <a:extLst>
              <a:ext uri="{FF2B5EF4-FFF2-40B4-BE49-F238E27FC236}">
                <a16:creationId xmlns:a16="http://schemas.microsoft.com/office/drawing/2014/main" id="{721F900D-1457-F099-30B4-E1CE0E4B1F9F}"/>
              </a:ext>
            </a:extLst>
          </p:cNvPr>
          <p:cNvSpPr txBox="1"/>
          <p:nvPr/>
        </p:nvSpPr>
        <p:spPr>
          <a:xfrm>
            <a:off x="494977" y="6299024"/>
            <a:ext cx="322524" cy="253916"/>
          </a:xfrm>
          <a:prstGeom prst="rect">
            <a:avLst/>
          </a:prstGeom>
          <a:noFill/>
        </p:spPr>
        <p:txBody>
          <a:bodyPr wrap="none" rtlCol="0">
            <a:spAutoFit/>
          </a:bodyPr>
          <a:lstStyle/>
          <a:p>
            <a:r>
              <a:rPr lang="en-US" sz="1050" dirty="0">
                <a:latin typeface="Bdo"/>
              </a:rPr>
              <a:t>14</a:t>
            </a:r>
          </a:p>
        </p:txBody>
      </p:sp>
      <p:pic>
        <p:nvPicPr>
          <p:cNvPr id="10" name="Picture 9">
            <a:extLst>
              <a:ext uri="{FF2B5EF4-FFF2-40B4-BE49-F238E27FC236}">
                <a16:creationId xmlns:a16="http://schemas.microsoft.com/office/drawing/2014/main" id="{319677E5-2D66-5B6D-A39A-53A49BC56CF9}"/>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987753" y="695677"/>
            <a:ext cx="5199295" cy="5165475"/>
          </a:xfrm>
          <a:prstGeom prst="rect">
            <a:avLst/>
          </a:prstGeom>
        </p:spPr>
      </p:pic>
      <p:cxnSp>
        <p:nvCxnSpPr>
          <p:cNvPr id="3" name="Straight Connector 2">
            <a:extLst>
              <a:ext uri="{FF2B5EF4-FFF2-40B4-BE49-F238E27FC236}">
                <a16:creationId xmlns:a16="http://schemas.microsoft.com/office/drawing/2014/main" id="{DE32709D-7012-F2CB-91D6-E6B04B57B2A3}"/>
              </a:ext>
            </a:extLst>
          </p:cNvPr>
          <p:cNvCxnSpPr/>
          <p:nvPr/>
        </p:nvCxnSpPr>
        <p:spPr>
          <a:xfrm>
            <a:off x="914400" y="6429829"/>
            <a:ext cx="9173105" cy="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327951042"/>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7FDF7"/>
        </a:solidFill>
        <a:effectLst/>
      </p:bgPr>
    </p:bg>
    <p:spTree>
      <p:nvGrpSpPr>
        <p:cNvPr id="1" name="Shape 40"/>
        <p:cNvGrpSpPr/>
        <p:nvPr/>
      </p:nvGrpSpPr>
      <p:grpSpPr>
        <a:xfrm>
          <a:off x="0" y="0"/>
          <a:ext cx="0" cy="0"/>
          <a:chOff x="0" y="0"/>
          <a:chExt cx="0" cy="0"/>
        </a:xfrm>
      </p:grpSpPr>
      <p:pic>
        <p:nvPicPr>
          <p:cNvPr id="3074" name="Picture 2">
            <a:extLst>
              <a:ext uri="{FF2B5EF4-FFF2-40B4-BE49-F238E27FC236}">
                <a16:creationId xmlns:a16="http://schemas.microsoft.com/office/drawing/2014/main" id="{A4719568-278E-DC79-64AE-85D6C46D1A28}"/>
              </a:ext>
            </a:extLst>
          </p:cNvPr>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b="-106"/>
          <a:stretch/>
        </p:blipFill>
        <p:spPr bwMode="auto">
          <a:xfrm>
            <a:off x="-1" y="981133"/>
            <a:ext cx="3328456" cy="4815191"/>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a:extLst>
              <a:ext uri="{FF2B5EF4-FFF2-40B4-BE49-F238E27FC236}">
                <a16:creationId xmlns:a16="http://schemas.microsoft.com/office/drawing/2014/main" id="{F983B9E9-7D77-0535-9F54-2938EB9CE9AA}"/>
              </a:ext>
            </a:extLst>
          </p:cNvPr>
          <p:cNvSpPr/>
          <p:nvPr/>
        </p:nvSpPr>
        <p:spPr>
          <a:xfrm>
            <a:off x="3321447" y="981135"/>
            <a:ext cx="8296972" cy="4810065"/>
          </a:xfrm>
          <a:prstGeom prst="rect">
            <a:avLst/>
          </a:prstGeom>
          <a:solidFill>
            <a:srgbClr val="4C574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Google Shape;42;p2">
            <a:extLst>
              <a:ext uri="{FF2B5EF4-FFF2-40B4-BE49-F238E27FC236}">
                <a16:creationId xmlns:a16="http://schemas.microsoft.com/office/drawing/2014/main" id="{0D1E0DEE-7F77-A00B-6DBE-5D98B77AC582}"/>
              </a:ext>
            </a:extLst>
          </p:cNvPr>
          <p:cNvSpPr/>
          <p:nvPr/>
        </p:nvSpPr>
        <p:spPr>
          <a:xfrm>
            <a:off x="3681767" y="1126521"/>
            <a:ext cx="8144571" cy="929444"/>
          </a:xfrm>
          <a:prstGeom prst="rect">
            <a:avLst/>
          </a:prstGeom>
          <a:noFill/>
          <a:ln>
            <a:noFill/>
          </a:ln>
        </p:spPr>
        <p:txBody>
          <a:bodyPr spcFirstLastPara="1" wrap="square" lIns="91425" tIns="45700" rIns="91425" bIns="45700" anchor="ctr" anchorCtr="0">
            <a:noAutofit/>
          </a:bodyPr>
          <a:lstStyle/>
          <a:p>
            <a:pPr marL="0" marR="0" lvl="0" indent="0" defTabSz="914400" rtl="0" eaLnBrk="1" fontAlgn="auto" latinLnBrk="0" hangingPunct="1">
              <a:lnSpc>
                <a:spcPct val="100000"/>
              </a:lnSpc>
              <a:spcBef>
                <a:spcPts val="0"/>
              </a:spcBef>
              <a:spcAft>
                <a:spcPts val="0"/>
              </a:spcAft>
              <a:buClr>
                <a:srgbClr val="000000"/>
              </a:buClr>
              <a:buSzTx/>
              <a:buFont typeface="Arial"/>
              <a:buNone/>
              <a:tabLst/>
              <a:defRPr/>
            </a:pPr>
            <a:r>
              <a:rPr lang="en-GB" sz="2800" kern="0" spc="73" dirty="0">
                <a:solidFill>
                  <a:schemeClr val="bg1"/>
                </a:solidFill>
                <a:latin typeface="Bdo"/>
                <a:sym typeface="Arial"/>
              </a:rPr>
              <a:t>What We Offer To Our Anchor Investor</a:t>
            </a:r>
          </a:p>
        </p:txBody>
      </p:sp>
      <p:sp>
        <p:nvSpPr>
          <p:cNvPr id="5" name="Google Shape;42;p2">
            <a:extLst>
              <a:ext uri="{FF2B5EF4-FFF2-40B4-BE49-F238E27FC236}">
                <a16:creationId xmlns:a16="http://schemas.microsoft.com/office/drawing/2014/main" id="{7B7E93DD-F72B-81DA-742E-28FD9E4CB6CF}"/>
              </a:ext>
            </a:extLst>
          </p:cNvPr>
          <p:cNvSpPr/>
          <p:nvPr/>
        </p:nvSpPr>
        <p:spPr>
          <a:xfrm>
            <a:off x="3529367" y="2055966"/>
            <a:ext cx="7888140" cy="3787874"/>
          </a:xfrm>
          <a:prstGeom prst="rect">
            <a:avLst/>
          </a:prstGeom>
          <a:noFill/>
          <a:ln>
            <a:noFill/>
          </a:ln>
        </p:spPr>
        <p:txBody>
          <a:bodyPr spcFirstLastPara="1" wrap="square" lIns="91425" tIns="45700" rIns="91425" bIns="45700" anchor="ctr" anchorCtr="0">
            <a:noAutofit/>
          </a:bodyPr>
          <a:lstStyle/>
          <a:p>
            <a:pPr marL="285750" marR="0" lvl="0" indent="-285750" algn="just" defTabSz="914400" rtl="0" eaLnBrk="1" fontAlgn="auto" latinLnBrk="0" hangingPunct="1">
              <a:lnSpc>
                <a:spcPct val="100000"/>
              </a:lnSpc>
              <a:spcBef>
                <a:spcPts val="0"/>
              </a:spcBef>
              <a:spcAft>
                <a:spcPts val="0"/>
              </a:spcAft>
              <a:buClr>
                <a:schemeClr val="bg1"/>
              </a:buClr>
              <a:buSzTx/>
              <a:buFont typeface="Arial" panose="020B0604020202020204" pitchFamily="34" charset="0"/>
              <a:buChar char="•"/>
              <a:tabLst/>
              <a:defRPr/>
            </a:pPr>
            <a:r>
              <a:rPr lang="en-GB" sz="1200" dirty="0">
                <a:solidFill>
                  <a:schemeClr val="bg1"/>
                </a:solidFill>
                <a:latin typeface="Bdo"/>
                <a:sym typeface="Arial"/>
              </a:rPr>
              <a:t>Bia UAE offers a unique investment set-up which allows investors to multiply their impact footprint, by providing not only remuneration for the capital under pre-agreed target terms, but also allowing the anchor investor to profit from additional arrangements between Bia UAE and investee companies, such as equity stakes.</a:t>
            </a:r>
          </a:p>
          <a:p>
            <a:pPr marL="285750" marR="0" lvl="0" indent="-285750" algn="just" defTabSz="914400" rtl="0" eaLnBrk="1" fontAlgn="auto" latinLnBrk="0" hangingPunct="1">
              <a:lnSpc>
                <a:spcPct val="100000"/>
              </a:lnSpc>
              <a:spcBef>
                <a:spcPts val="0"/>
              </a:spcBef>
              <a:spcAft>
                <a:spcPts val="0"/>
              </a:spcAft>
              <a:buClr>
                <a:schemeClr val="bg1"/>
              </a:buClr>
              <a:buSzTx/>
              <a:buFont typeface="Arial" panose="020B0604020202020204" pitchFamily="34" charset="0"/>
              <a:buChar char="•"/>
              <a:tabLst/>
              <a:defRPr/>
            </a:pPr>
            <a:endParaRPr lang="en-GB" sz="1200" dirty="0">
              <a:solidFill>
                <a:schemeClr val="bg1"/>
              </a:solidFill>
              <a:latin typeface="Bdo"/>
              <a:sym typeface="Arial"/>
            </a:endParaRPr>
          </a:p>
          <a:p>
            <a:pPr marL="285750" marR="0" lvl="0" indent="-285750" algn="just" defTabSz="914400" rtl="0" eaLnBrk="1" fontAlgn="auto" latinLnBrk="0" hangingPunct="1">
              <a:lnSpc>
                <a:spcPct val="100000"/>
              </a:lnSpc>
              <a:spcBef>
                <a:spcPts val="0"/>
              </a:spcBef>
              <a:spcAft>
                <a:spcPts val="0"/>
              </a:spcAft>
              <a:buClr>
                <a:schemeClr val="bg1"/>
              </a:buClr>
              <a:buSzTx/>
              <a:buFont typeface="Arial" panose="020B0604020202020204" pitchFamily="34" charset="0"/>
              <a:buChar char="•"/>
              <a:tabLst/>
              <a:defRPr/>
            </a:pPr>
            <a:r>
              <a:rPr lang="en-GB" sz="1200" dirty="0">
                <a:solidFill>
                  <a:schemeClr val="bg1"/>
                </a:solidFill>
                <a:latin typeface="Bdo"/>
                <a:sym typeface="Arial"/>
              </a:rPr>
              <a:t>Bia UAE offers the deployment of capital provided based on the assessments of long standing experts in development and impact investment around the world, hence allowing the anchor investor to generate impact in forms and untapped places which are distant to them.</a:t>
            </a:r>
          </a:p>
          <a:p>
            <a:pPr marL="285750" marR="0" lvl="0" indent="-285750" algn="just" defTabSz="914400" rtl="0" eaLnBrk="1" fontAlgn="auto" latinLnBrk="0" hangingPunct="1">
              <a:lnSpc>
                <a:spcPct val="100000"/>
              </a:lnSpc>
              <a:spcBef>
                <a:spcPts val="0"/>
              </a:spcBef>
              <a:spcAft>
                <a:spcPts val="0"/>
              </a:spcAft>
              <a:buClr>
                <a:schemeClr val="bg1"/>
              </a:buClr>
              <a:buSzTx/>
              <a:buFont typeface="Arial" panose="020B0604020202020204" pitchFamily="34" charset="0"/>
              <a:buChar char="•"/>
              <a:tabLst/>
              <a:defRPr/>
            </a:pPr>
            <a:endParaRPr lang="en-GB" sz="1200" dirty="0">
              <a:solidFill>
                <a:schemeClr val="bg1"/>
              </a:solidFill>
              <a:latin typeface="Bdo"/>
              <a:sym typeface="Arial"/>
            </a:endParaRPr>
          </a:p>
          <a:p>
            <a:pPr marL="285750" marR="0" lvl="0" indent="-285750" algn="just" defTabSz="914400" rtl="0" eaLnBrk="1" fontAlgn="auto" latinLnBrk="0" hangingPunct="1">
              <a:lnSpc>
                <a:spcPct val="100000"/>
              </a:lnSpc>
              <a:spcBef>
                <a:spcPts val="0"/>
              </a:spcBef>
              <a:spcAft>
                <a:spcPts val="0"/>
              </a:spcAft>
              <a:buClr>
                <a:schemeClr val="bg1"/>
              </a:buClr>
              <a:buSzTx/>
              <a:buFont typeface="Arial" panose="020B0604020202020204" pitchFamily="34" charset="0"/>
              <a:buChar char="•"/>
              <a:tabLst/>
              <a:defRPr/>
            </a:pPr>
            <a:r>
              <a:rPr lang="en-GB" sz="1200" dirty="0">
                <a:solidFill>
                  <a:schemeClr val="bg1"/>
                </a:solidFill>
                <a:latin typeface="Bdo"/>
                <a:sym typeface="Arial"/>
              </a:rPr>
              <a:t>Anchor investor will receive the following:</a:t>
            </a:r>
          </a:p>
          <a:p>
            <a:pPr marL="742950" lvl="1" indent="-285750" algn="just">
              <a:buClr>
                <a:schemeClr val="bg1"/>
              </a:buClr>
              <a:buFont typeface="Arial" panose="020B0604020202020204" pitchFamily="34" charset="0"/>
              <a:buChar char="•"/>
              <a:defRPr/>
            </a:pPr>
            <a:endParaRPr lang="en-GB" sz="1200" dirty="0">
              <a:solidFill>
                <a:schemeClr val="bg1"/>
              </a:solidFill>
              <a:latin typeface="Bdo"/>
              <a:sym typeface="Arial"/>
            </a:endParaRPr>
          </a:p>
          <a:p>
            <a:pPr marL="742950" lvl="1" indent="-285750" algn="just">
              <a:buClr>
                <a:schemeClr val="bg1"/>
              </a:buClr>
              <a:buFont typeface="Arial" panose="020B0604020202020204" pitchFamily="34" charset="0"/>
              <a:buChar char="•"/>
              <a:defRPr/>
            </a:pPr>
            <a:r>
              <a:rPr lang="en-GB" sz="1200" dirty="0">
                <a:solidFill>
                  <a:schemeClr val="bg1"/>
                </a:solidFill>
                <a:latin typeface="Bdo"/>
                <a:sym typeface="Arial"/>
              </a:rPr>
              <a:t>Repayment of capital [in loan-like arrangements], backed by equity stakes in investee companies or projects (where applicable), giving the anchor investor long-term profit generation from source, i.e. where the capital is deployed.</a:t>
            </a:r>
          </a:p>
          <a:p>
            <a:pPr marL="742950" lvl="1" indent="-285750" algn="just">
              <a:buClr>
                <a:schemeClr val="bg1"/>
              </a:buClr>
              <a:buFont typeface="Arial" panose="020B0604020202020204" pitchFamily="34" charset="0"/>
              <a:buChar char="•"/>
              <a:defRPr/>
            </a:pPr>
            <a:r>
              <a:rPr lang="en-GB" sz="1200" dirty="0">
                <a:solidFill>
                  <a:schemeClr val="bg1"/>
                </a:solidFill>
                <a:latin typeface="Bdo"/>
                <a:sym typeface="Arial"/>
              </a:rPr>
              <a:t>Shares in Bia UAE.</a:t>
            </a:r>
          </a:p>
          <a:p>
            <a:pPr marL="742950" lvl="1" indent="-285750" algn="just">
              <a:buClr>
                <a:schemeClr val="bg1"/>
              </a:buClr>
              <a:buFont typeface="Arial" panose="020B0604020202020204" pitchFamily="34" charset="0"/>
              <a:buChar char="•"/>
              <a:defRPr/>
            </a:pPr>
            <a:r>
              <a:rPr lang="en-GB" sz="1200" dirty="0">
                <a:solidFill>
                  <a:schemeClr val="bg1"/>
                </a:solidFill>
                <a:latin typeface="Bdo"/>
                <a:sym typeface="Arial"/>
              </a:rPr>
              <a:t>Dividends from Bia UAE.</a:t>
            </a:r>
          </a:p>
          <a:p>
            <a:pPr marL="742950" lvl="1" indent="-285750" algn="just">
              <a:buClr>
                <a:schemeClr val="bg1"/>
              </a:buClr>
              <a:buFont typeface="Arial" panose="020B0604020202020204" pitchFamily="34" charset="0"/>
              <a:buChar char="•"/>
              <a:defRPr/>
            </a:pPr>
            <a:r>
              <a:rPr lang="en-GB" sz="1200" dirty="0">
                <a:solidFill>
                  <a:schemeClr val="bg1"/>
                </a:solidFill>
                <a:latin typeface="Bdo"/>
                <a:sym typeface="Arial"/>
              </a:rPr>
              <a:t>Dividends from Investee Companies / Projects (where agreed/case-by-case basis).</a:t>
            </a:r>
          </a:p>
          <a:p>
            <a:pPr marL="742950" lvl="1" indent="-285750" algn="just">
              <a:buClr>
                <a:schemeClr val="bg1"/>
              </a:buClr>
              <a:buFont typeface="Arial" panose="020B0604020202020204" pitchFamily="34" charset="0"/>
              <a:buChar char="•"/>
              <a:defRPr/>
            </a:pPr>
            <a:endParaRPr lang="en-GB" sz="1200" dirty="0">
              <a:solidFill>
                <a:schemeClr val="bg1"/>
              </a:solidFill>
              <a:latin typeface="Bdo"/>
              <a:sym typeface="Arial"/>
            </a:endParaRPr>
          </a:p>
          <a:p>
            <a:pPr marL="285750" indent="-285750" algn="just">
              <a:buClr>
                <a:schemeClr val="bg1"/>
              </a:buClr>
              <a:buFont typeface="Arial" panose="020B0604020202020204" pitchFamily="34" charset="0"/>
              <a:buChar char="•"/>
              <a:defRPr/>
            </a:pPr>
            <a:r>
              <a:rPr lang="en-GB" sz="1200" dirty="0">
                <a:solidFill>
                  <a:schemeClr val="bg1"/>
                </a:solidFill>
                <a:latin typeface="Bdo"/>
                <a:sym typeface="Arial"/>
              </a:rPr>
              <a:t>Transparent reporting and possibility to oversee the work of the Investment Committee of Bia UAE.</a:t>
            </a:r>
          </a:p>
          <a:p>
            <a:pPr marL="742950" lvl="1" indent="-285750" algn="just">
              <a:buClr>
                <a:schemeClr val="bg1"/>
              </a:buClr>
              <a:buFont typeface="Wingdings" panose="05000000000000000000" pitchFamily="2" charset="2"/>
              <a:buChar char="v"/>
              <a:defRPr/>
            </a:pPr>
            <a:endParaRPr lang="en-GB" sz="1600" kern="0" dirty="0">
              <a:solidFill>
                <a:schemeClr val="bg1"/>
              </a:solidFill>
              <a:latin typeface="Arial Rounded MT Bold" panose="020F0704030504030204" pitchFamily="34" charset="0"/>
              <a:cs typeface="Cavolini" panose="03000502040302020204" pitchFamily="66" charset="0"/>
              <a:sym typeface="Arial"/>
            </a:endParaRPr>
          </a:p>
        </p:txBody>
      </p:sp>
      <p:pic>
        <p:nvPicPr>
          <p:cNvPr id="4" name="Picture 3" descr="A logo with a circle and text&#10;&#10;Description automatically generated">
            <a:extLst>
              <a:ext uri="{FF2B5EF4-FFF2-40B4-BE49-F238E27FC236}">
                <a16:creationId xmlns:a16="http://schemas.microsoft.com/office/drawing/2014/main" id="{48EA94B8-7FA1-0A70-CDED-DBF45A8C8617}"/>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230380" y="5910158"/>
            <a:ext cx="1702421" cy="859191"/>
          </a:xfrm>
          <a:prstGeom prst="rect">
            <a:avLst/>
          </a:prstGeom>
        </p:spPr>
      </p:pic>
      <p:cxnSp>
        <p:nvCxnSpPr>
          <p:cNvPr id="7" name="Straight Connector 6">
            <a:extLst>
              <a:ext uri="{FF2B5EF4-FFF2-40B4-BE49-F238E27FC236}">
                <a16:creationId xmlns:a16="http://schemas.microsoft.com/office/drawing/2014/main" id="{0921346D-00D4-E077-5130-B283E61DF2D4}"/>
              </a:ext>
            </a:extLst>
          </p:cNvPr>
          <p:cNvCxnSpPr/>
          <p:nvPr/>
        </p:nvCxnSpPr>
        <p:spPr>
          <a:xfrm>
            <a:off x="914400" y="6429829"/>
            <a:ext cx="9173105" cy="0"/>
          </a:xfrm>
          <a:prstGeom prst="line">
            <a:avLst/>
          </a:prstGeom>
        </p:spPr>
        <p:style>
          <a:lnRef idx="1">
            <a:schemeClr val="dk1"/>
          </a:lnRef>
          <a:fillRef idx="0">
            <a:schemeClr val="dk1"/>
          </a:fillRef>
          <a:effectRef idx="0">
            <a:schemeClr val="dk1"/>
          </a:effectRef>
          <a:fontRef idx="minor">
            <a:schemeClr val="tx1"/>
          </a:fontRef>
        </p:style>
      </p:cxnSp>
      <p:sp>
        <p:nvSpPr>
          <p:cNvPr id="8" name="TextBox 7">
            <a:extLst>
              <a:ext uri="{FF2B5EF4-FFF2-40B4-BE49-F238E27FC236}">
                <a16:creationId xmlns:a16="http://schemas.microsoft.com/office/drawing/2014/main" id="{5038FC78-4653-55CC-C2B6-A2CDDDA7A8D6}"/>
              </a:ext>
            </a:extLst>
          </p:cNvPr>
          <p:cNvSpPr txBox="1"/>
          <p:nvPr/>
        </p:nvSpPr>
        <p:spPr>
          <a:xfrm>
            <a:off x="494977" y="6299024"/>
            <a:ext cx="322524" cy="253916"/>
          </a:xfrm>
          <a:prstGeom prst="rect">
            <a:avLst/>
          </a:prstGeom>
          <a:noFill/>
        </p:spPr>
        <p:txBody>
          <a:bodyPr wrap="none" rtlCol="0">
            <a:spAutoFit/>
          </a:bodyPr>
          <a:lstStyle/>
          <a:p>
            <a:r>
              <a:rPr lang="en-US" sz="1050" dirty="0">
                <a:latin typeface="Bdo"/>
              </a:rPr>
              <a:t>15</a:t>
            </a:r>
          </a:p>
        </p:txBody>
      </p:sp>
    </p:spTree>
    <p:extLst>
      <p:ext uri="{BB962C8B-B14F-4D97-AF65-F5344CB8AC3E}">
        <p14:creationId xmlns:p14="http://schemas.microsoft.com/office/powerpoint/2010/main" val="757662577"/>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384438"/>
        </a:solidFill>
        <a:effectLst/>
      </p:bgPr>
    </p:bg>
    <p:spTree>
      <p:nvGrpSpPr>
        <p:cNvPr id="1" name="Shape 40"/>
        <p:cNvGrpSpPr/>
        <p:nvPr/>
      </p:nvGrpSpPr>
      <p:grpSpPr>
        <a:xfrm>
          <a:off x="0" y="0"/>
          <a:ext cx="0" cy="0"/>
          <a:chOff x="0" y="0"/>
          <a:chExt cx="0" cy="0"/>
        </a:xfrm>
      </p:grpSpPr>
      <p:sp>
        <p:nvSpPr>
          <p:cNvPr id="10" name="Rectangle 9">
            <a:extLst>
              <a:ext uri="{FF2B5EF4-FFF2-40B4-BE49-F238E27FC236}">
                <a16:creationId xmlns:a16="http://schemas.microsoft.com/office/drawing/2014/main" id="{202978FA-1AD3-EA82-0592-0F2B4BB83D34}"/>
              </a:ext>
            </a:extLst>
          </p:cNvPr>
          <p:cNvSpPr/>
          <p:nvPr/>
        </p:nvSpPr>
        <p:spPr>
          <a:xfrm>
            <a:off x="523254" y="793691"/>
            <a:ext cx="7411601" cy="5116467"/>
          </a:xfrm>
          <a:prstGeom prst="rect">
            <a:avLst/>
          </a:prstGeom>
          <a:solidFill>
            <a:srgbClr val="4C574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Google Shape;42;p2">
            <a:extLst>
              <a:ext uri="{FF2B5EF4-FFF2-40B4-BE49-F238E27FC236}">
                <a16:creationId xmlns:a16="http://schemas.microsoft.com/office/drawing/2014/main" id="{0D1E0DEE-7F77-A00B-6DBE-5D98B77AC582}"/>
              </a:ext>
            </a:extLst>
          </p:cNvPr>
          <p:cNvSpPr/>
          <p:nvPr/>
        </p:nvSpPr>
        <p:spPr>
          <a:xfrm>
            <a:off x="952396" y="1641697"/>
            <a:ext cx="4257585" cy="929444"/>
          </a:xfrm>
          <a:prstGeom prst="rect">
            <a:avLst/>
          </a:prstGeom>
          <a:noFill/>
          <a:ln>
            <a:noFill/>
          </a:ln>
        </p:spPr>
        <p:txBody>
          <a:bodyPr spcFirstLastPara="1" wrap="square" lIns="91425" tIns="45700" rIns="91425" bIns="45700" anchor="ctr" anchorCtr="0">
            <a:noAutofit/>
          </a:bodyPr>
          <a:lstStyle/>
          <a:p>
            <a:pPr marR="0" lvl="0" defTabSz="914400" rtl="0" eaLnBrk="1" fontAlgn="auto" latinLnBrk="0" hangingPunct="1">
              <a:lnSpc>
                <a:spcPct val="100000"/>
              </a:lnSpc>
              <a:spcBef>
                <a:spcPts val="0"/>
              </a:spcBef>
              <a:spcAft>
                <a:spcPts val="0"/>
              </a:spcAft>
              <a:buClr>
                <a:schemeClr val="bg1"/>
              </a:buClr>
              <a:buSzTx/>
              <a:tabLst/>
              <a:defRPr/>
            </a:pPr>
            <a:r>
              <a:rPr lang="en-GB" sz="3600" kern="0" spc="73" dirty="0">
                <a:solidFill>
                  <a:schemeClr val="bg1"/>
                </a:solidFill>
                <a:latin typeface="Bdo"/>
                <a:sym typeface="Arial"/>
              </a:rPr>
              <a:t>What we ask from our anchor investor</a:t>
            </a:r>
          </a:p>
        </p:txBody>
      </p:sp>
      <p:sp>
        <p:nvSpPr>
          <p:cNvPr id="5" name="Google Shape;42;p2">
            <a:extLst>
              <a:ext uri="{FF2B5EF4-FFF2-40B4-BE49-F238E27FC236}">
                <a16:creationId xmlns:a16="http://schemas.microsoft.com/office/drawing/2014/main" id="{7B7E93DD-F72B-81DA-742E-28FD9E4CB6CF}"/>
              </a:ext>
            </a:extLst>
          </p:cNvPr>
          <p:cNvSpPr/>
          <p:nvPr/>
        </p:nvSpPr>
        <p:spPr>
          <a:xfrm>
            <a:off x="952396" y="2122284"/>
            <a:ext cx="4798541" cy="3787874"/>
          </a:xfrm>
          <a:prstGeom prst="rect">
            <a:avLst/>
          </a:prstGeom>
          <a:noFill/>
          <a:ln>
            <a:noFill/>
          </a:ln>
        </p:spPr>
        <p:txBody>
          <a:bodyPr spcFirstLastPara="1" wrap="square" lIns="91425" tIns="45700" rIns="91425" bIns="45700" anchor="ctr" anchorCtr="0">
            <a:noAutofit/>
          </a:bodyPr>
          <a:lstStyle/>
          <a:p>
            <a:pPr marL="285750" lvl="0" indent="-285750" algn="just">
              <a:buClr>
                <a:schemeClr val="bg1"/>
              </a:buClr>
              <a:buFont typeface="Arial" panose="020B0604020202020204" pitchFamily="34" charset="0"/>
              <a:buChar char="•"/>
              <a:defRPr/>
            </a:pPr>
            <a:r>
              <a:rPr lang="en-GB" sz="1200" dirty="0">
                <a:solidFill>
                  <a:schemeClr val="bg1"/>
                </a:solidFill>
                <a:latin typeface="Bdo"/>
                <a:sym typeface="Arial"/>
              </a:rPr>
              <a:t>Bia UAE aims to raise up to EUR 1bn (catalytic capital) from the anchor investor to be deployed over a period of 3 years, with a repayment holiday of 3 years, due to the nature of most renewable energy projects which take up to 36 months before reaching the operational stage (post construction).</a:t>
            </a:r>
          </a:p>
          <a:p>
            <a:pPr marL="285750" marR="0" lvl="0" indent="-285750" algn="just" defTabSz="914400" rtl="0" eaLnBrk="1" fontAlgn="auto" latinLnBrk="0" hangingPunct="1">
              <a:lnSpc>
                <a:spcPct val="100000"/>
              </a:lnSpc>
              <a:spcBef>
                <a:spcPts val="0"/>
              </a:spcBef>
              <a:spcAft>
                <a:spcPts val="0"/>
              </a:spcAft>
              <a:buClr>
                <a:schemeClr val="bg1"/>
              </a:buClr>
              <a:buSzTx/>
              <a:buFont typeface="Arial" panose="020B0604020202020204" pitchFamily="34" charset="0"/>
              <a:buChar char="•"/>
              <a:tabLst/>
              <a:defRPr/>
            </a:pPr>
            <a:endParaRPr lang="en-GB" sz="1200" dirty="0">
              <a:solidFill>
                <a:schemeClr val="bg1"/>
              </a:solidFill>
              <a:latin typeface="Bdo"/>
              <a:sym typeface="Arial"/>
            </a:endParaRPr>
          </a:p>
          <a:p>
            <a:pPr marL="285750" marR="0" lvl="0" indent="-285750" algn="just" defTabSz="914400" rtl="0" eaLnBrk="1" fontAlgn="auto" latinLnBrk="0" hangingPunct="1">
              <a:lnSpc>
                <a:spcPct val="100000"/>
              </a:lnSpc>
              <a:spcBef>
                <a:spcPts val="0"/>
              </a:spcBef>
              <a:spcAft>
                <a:spcPts val="0"/>
              </a:spcAft>
              <a:buClr>
                <a:schemeClr val="bg1"/>
              </a:buClr>
              <a:buSzTx/>
              <a:buFont typeface="Arial" panose="020B0604020202020204" pitchFamily="34" charset="0"/>
              <a:buChar char="•"/>
              <a:tabLst/>
              <a:defRPr/>
            </a:pPr>
            <a:r>
              <a:rPr lang="en-GB" sz="1200" dirty="0">
                <a:solidFill>
                  <a:schemeClr val="bg1"/>
                </a:solidFill>
                <a:latin typeface="Bdo"/>
                <a:sym typeface="Arial"/>
              </a:rPr>
              <a:t>With the view to allow for smooth operations, encompassing project/investment origination, assessment and execution, we seek an additional c. EUR 10mn to cover Bia UAE‘s operational cost for the inception period of the impact investment vehicle.</a:t>
            </a:r>
          </a:p>
        </p:txBody>
      </p:sp>
      <p:cxnSp>
        <p:nvCxnSpPr>
          <p:cNvPr id="7" name="Straight Connector 6">
            <a:extLst>
              <a:ext uri="{FF2B5EF4-FFF2-40B4-BE49-F238E27FC236}">
                <a16:creationId xmlns:a16="http://schemas.microsoft.com/office/drawing/2014/main" id="{909B0321-C7BE-A36B-00DC-E7804E7B6033}"/>
              </a:ext>
            </a:extLst>
          </p:cNvPr>
          <p:cNvCxnSpPr/>
          <p:nvPr/>
        </p:nvCxnSpPr>
        <p:spPr>
          <a:xfrm>
            <a:off x="914400" y="6429829"/>
            <a:ext cx="9173105" cy="0"/>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
        <p:nvSpPr>
          <p:cNvPr id="8" name="TextBox 7">
            <a:extLst>
              <a:ext uri="{FF2B5EF4-FFF2-40B4-BE49-F238E27FC236}">
                <a16:creationId xmlns:a16="http://schemas.microsoft.com/office/drawing/2014/main" id="{C31C9DD7-B24F-E3F6-470C-DD8A4A0FA10A}"/>
              </a:ext>
            </a:extLst>
          </p:cNvPr>
          <p:cNvSpPr txBox="1"/>
          <p:nvPr/>
        </p:nvSpPr>
        <p:spPr>
          <a:xfrm>
            <a:off x="494977" y="6299024"/>
            <a:ext cx="322524" cy="253916"/>
          </a:xfrm>
          <a:prstGeom prst="rect">
            <a:avLst/>
          </a:prstGeom>
          <a:noFill/>
        </p:spPr>
        <p:txBody>
          <a:bodyPr wrap="none" rtlCol="0">
            <a:spAutoFit/>
          </a:bodyPr>
          <a:lstStyle/>
          <a:p>
            <a:r>
              <a:rPr lang="en-US" sz="1050" dirty="0">
                <a:solidFill>
                  <a:schemeClr val="bg1"/>
                </a:solidFill>
                <a:latin typeface="Bdo"/>
              </a:rPr>
              <a:t>16</a:t>
            </a:r>
          </a:p>
        </p:txBody>
      </p:sp>
      <p:pic>
        <p:nvPicPr>
          <p:cNvPr id="11" name="Picture 16">
            <a:extLst>
              <a:ext uri="{FF2B5EF4-FFF2-40B4-BE49-F238E27FC236}">
                <a16:creationId xmlns:a16="http://schemas.microsoft.com/office/drawing/2014/main" id="{BCE4EADC-6A1B-DA22-A299-5985C860B731}"/>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6301169" y="793691"/>
            <a:ext cx="5116467" cy="5116467"/>
          </a:xfrm>
          <a:prstGeom prst="rect">
            <a:avLst/>
          </a:prstGeom>
          <a:noFill/>
          <a:extLst>
            <a:ext uri="{909E8E84-426E-40DD-AFC4-6F175D3DCCD1}">
              <a14:hiddenFill xmlns:a14="http://schemas.microsoft.com/office/drawing/2010/main">
                <a:solidFill>
                  <a:srgbClr val="FFFFFF"/>
                </a:solidFill>
              </a14:hiddenFill>
            </a:ext>
          </a:extLst>
        </p:spPr>
      </p:pic>
      <p:pic>
        <p:nvPicPr>
          <p:cNvPr id="15" name="Graphic 14">
            <a:extLst>
              <a:ext uri="{FF2B5EF4-FFF2-40B4-BE49-F238E27FC236}">
                <a16:creationId xmlns:a16="http://schemas.microsoft.com/office/drawing/2014/main" id="{096435E3-B97D-AEE8-99C9-E28A936B2DA3}"/>
              </a:ext>
            </a:extLst>
          </p:cNvPr>
          <p:cNvPicPr>
            <a:picLocks noChangeAspect="1"/>
          </p:cNvPicPr>
          <p:nvPr/>
        </p:nvPicPr>
        <p:blipFill>
          <a:blip r:embed="rId4" cstate="print">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363200" y="5995287"/>
            <a:ext cx="1470635" cy="662579"/>
          </a:xfrm>
          <a:prstGeom prst="rect">
            <a:avLst/>
          </a:prstGeom>
        </p:spPr>
      </p:pic>
    </p:spTree>
    <p:extLst>
      <p:ext uri="{BB962C8B-B14F-4D97-AF65-F5344CB8AC3E}">
        <p14:creationId xmlns:p14="http://schemas.microsoft.com/office/powerpoint/2010/main" val="4081815140"/>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384438"/>
        </a:solidFill>
        <a:effectLst/>
      </p:bgPr>
    </p:bg>
    <p:spTree>
      <p:nvGrpSpPr>
        <p:cNvPr id="1" name="Shape 40"/>
        <p:cNvGrpSpPr/>
        <p:nvPr/>
      </p:nvGrpSpPr>
      <p:grpSpPr>
        <a:xfrm>
          <a:off x="0" y="0"/>
          <a:ext cx="0" cy="0"/>
          <a:chOff x="0" y="0"/>
          <a:chExt cx="0" cy="0"/>
        </a:xfrm>
      </p:grpSpPr>
      <p:sp>
        <p:nvSpPr>
          <p:cNvPr id="2" name="Google Shape;42;p2">
            <a:extLst>
              <a:ext uri="{FF2B5EF4-FFF2-40B4-BE49-F238E27FC236}">
                <a16:creationId xmlns:a16="http://schemas.microsoft.com/office/drawing/2014/main" id="{0D1E0DEE-7F77-A00B-6DBE-5D98B77AC582}"/>
              </a:ext>
            </a:extLst>
          </p:cNvPr>
          <p:cNvSpPr/>
          <p:nvPr/>
        </p:nvSpPr>
        <p:spPr>
          <a:xfrm>
            <a:off x="457289" y="431149"/>
            <a:ext cx="8160499" cy="929444"/>
          </a:xfrm>
          <a:prstGeom prst="rect">
            <a:avLst/>
          </a:prstGeom>
          <a:noFill/>
          <a:ln>
            <a:noFill/>
          </a:ln>
        </p:spPr>
        <p:txBody>
          <a:bodyPr spcFirstLastPara="1" wrap="square" lIns="91425" tIns="45700" rIns="91425" bIns="45700" anchor="ctr" anchorCtr="0">
            <a:noAutofit/>
          </a:bodyPr>
          <a:lstStyle/>
          <a:p>
            <a:pPr marL="0" marR="0" lvl="0" indent="0" defTabSz="914400" rtl="0" eaLnBrk="1" fontAlgn="auto" latinLnBrk="0" hangingPunct="1">
              <a:lnSpc>
                <a:spcPct val="100000"/>
              </a:lnSpc>
              <a:spcBef>
                <a:spcPts val="0"/>
              </a:spcBef>
              <a:spcAft>
                <a:spcPts val="0"/>
              </a:spcAft>
              <a:buClr>
                <a:srgbClr val="000000"/>
              </a:buClr>
              <a:buSzTx/>
              <a:buFont typeface="Arial"/>
              <a:buNone/>
              <a:tabLst/>
              <a:defRPr/>
            </a:pPr>
            <a:r>
              <a:rPr lang="en-GB" sz="3600" kern="0" spc="73" dirty="0">
                <a:solidFill>
                  <a:schemeClr val="bg1"/>
                </a:solidFill>
                <a:latin typeface="Bdo"/>
                <a:sym typeface="Arial"/>
              </a:rPr>
              <a:t>Possible Legal Form | Considerations</a:t>
            </a:r>
          </a:p>
        </p:txBody>
      </p:sp>
      <p:sp>
        <p:nvSpPr>
          <p:cNvPr id="5" name="Google Shape;42;p2">
            <a:extLst>
              <a:ext uri="{FF2B5EF4-FFF2-40B4-BE49-F238E27FC236}">
                <a16:creationId xmlns:a16="http://schemas.microsoft.com/office/drawing/2014/main" id="{7B7E93DD-F72B-81DA-742E-28FD9E4CB6CF}"/>
              </a:ext>
            </a:extLst>
          </p:cNvPr>
          <p:cNvSpPr/>
          <p:nvPr/>
        </p:nvSpPr>
        <p:spPr>
          <a:xfrm>
            <a:off x="1420634" y="1360593"/>
            <a:ext cx="4987068" cy="929444"/>
          </a:xfrm>
          <a:prstGeom prst="rect">
            <a:avLst/>
          </a:prstGeom>
          <a:solidFill>
            <a:srgbClr val="4C574C"/>
          </a:solidFill>
          <a:ln>
            <a:noFill/>
          </a:ln>
        </p:spPr>
        <p:txBody>
          <a:bodyPr spcFirstLastPara="1" wrap="square" lIns="91425" tIns="45700" rIns="91425" bIns="45700" anchor="ctr" anchorCtr="0">
            <a:noAutofit/>
          </a:bodyPr>
          <a:lstStyle/>
          <a:p>
            <a:pPr marR="0" lvl="0" algn="ctr" defTabSz="914400" rtl="0" eaLnBrk="1" fontAlgn="auto" latinLnBrk="0" hangingPunct="1">
              <a:lnSpc>
                <a:spcPct val="100000"/>
              </a:lnSpc>
              <a:spcBef>
                <a:spcPts val="0"/>
              </a:spcBef>
              <a:spcAft>
                <a:spcPts val="0"/>
              </a:spcAft>
              <a:buClr>
                <a:srgbClr val="000000"/>
              </a:buClr>
              <a:buSzTx/>
              <a:tabLst/>
              <a:defRPr/>
            </a:pPr>
            <a:r>
              <a:rPr lang="en-GB" sz="1600" kern="0" dirty="0">
                <a:solidFill>
                  <a:schemeClr val="bg1"/>
                </a:solidFill>
                <a:latin typeface="Arial Rounded MT Bold" panose="020F0704030504030204" pitchFamily="34" charset="0"/>
                <a:cs typeface="Cavolini" panose="03000502040302020204" pitchFamily="66" charset="0"/>
                <a:sym typeface="Arial"/>
              </a:rPr>
              <a:t>Stage 1: Limited Liability Company	</a:t>
            </a:r>
          </a:p>
        </p:txBody>
      </p:sp>
      <p:sp>
        <p:nvSpPr>
          <p:cNvPr id="3" name="Google Shape;42;p2">
            <a:extLst>
              <a:ext uri="{FF2B5EF4-FFF2-40B4-BE49-F238E27FC236}">
                <a16:creationId xmlns:a16="http://schemas.microsoft.com/office/drawing/2014/main" id="{259184ED-E47C-AC51-E848-F005DB22B600}"/>
              </a:ext>
            </a:extLst>
          </p:cNvPr>
          <p:cNvSpPr/>
          <p:nvPr/>
        </p:nvSpPr>
        <p:spPr>
          <a:xfrm>
            <a:off x="6537372" y="1360593"/>
            <a:ext cx="4987068" cy="929444"/>
          </a:xfrm>
          <a:prstGeom prst="rect">
            <a:avLst/>
          </a:prstGeom>
          <a:solidFill>
            <a:srgbClr val="4C574C"/>
          </a:solidFill>
          <a:ln>
            <a:noFill/>
          </a:ln>
        </p:spPr>
        <p:txBody>
          <a:bodyPr spcFirstLastPara="1" wrap="square" lIns="91425" tIns="45700" rIns="91425" bIns="45700" anchor="ctr" anchorCtr="0">
            <a:noAutofit/>
          </a:bodyPr>
          <a:lstStyle/>
          <a:p>
            <a:pPr marR="0" lvl="0" algn="ctr" defTabSz="914400" rtl="0" eaLnBrk="1" fontAlgn="auto" latinLnBrk="0" hangingPunct="1">
              <a:lnSpc>
                <a:spcPct val="100000"/>
              </a:lnSpc>
              <a:spcBef>
                <a:spcPts val="0"/>
              </a:spcBef>
              <a:spcAft>
                <a:spcPts val="0"/>
              </a:spcAft>
              <a:buClr>
                <a:srgbClr val="000000"/>
              </a:buClr>
              <a:buSzTx/>
              <a:tabLst/>
              <a:defRPr/>
            </a:pPr>
            <a:r>
              <a:rPr lang="en-GB" sz="1600" kern="0" dirty="0">
                <a:solidFill>
                  <a:schemeClr val="bg1"/>
                </a:solidFill>
                <a:latin typeface="Arial Rounded MT Bold" panose="020F0704030504030204" pitchFamily="34" charset="0"/>
                <a:cs typeface="Cavolini" panose="03000502040302020204" pitchFamily="66" charset="0"/>
                <a:sym typeface="Arial"/>
              </a:rPr>
              <a:t>Stage 2: Fund </a:t>
            </a:r>
            <a:r>
              <a:rPr lang="en-GB" sz="1600" kern="0">
                <a:solidFill>
                  <a:schemeClr val="bg1"/>
                </a:solidFill>
                <a:latin typeface="Arial Rounded MT Bold" panose="020F0704030504030204" pitchFamily="34" charset="0"/>
                <a:cs typeface="Cavolini" panose="03000502040302020204" pitchFamily="66" charset="0"/>
                <a:sym typeface="Arial"/>
              </a:rPr>
              <a:t>(optional)</a:t>
            </a:r>
            <a:endParaRPr lang="en-GB" sz="1600" kern="0" dirty="0">
              <a:solidFill>
                <a:schemeClr val="bg1"/>
              </a:solidFill>
              <a:latin typeface="Arial Rounded MT Bold" panose="020F0704030504030204" pitchFamily="34" charset="0"/>
              <a:cs typeface="Cavolini" panose="03000502040302020204" pitchFamily="66" charset="0"/>
              <a:sym typeface="Arial"/>
            </a:endParaRPr>
          </a:p>
        </p:txBody>
      </p:sp>
      <p:sp>
        <p:nvSpPr>
          <p:cNvPr id="8" name="Google Shape;42;p2">
            <a:extLst>
              <a:ext uri="{FF2B5EF4-FFF2-40B4-BE49-F238E27FC236}">
                <a16:creationId xmlns:a16="http://schemas.microsoft.com/office/drawing/2014/main" id="{EF7D7147-2075-9283-1F64-575F4A0C2C73}"/>
              </a:ext>
            </a:extLst>
          </p:cNvPr>
          <p:cNvSpPr/>
          <p:nvPr/>
        </p:nvSpPr>
        <p:spPr>
          <a:xfrm>
            <a:off x="1420634" y="2173534"/>
            <a:ext cx="4736975" cy="1817562"/>
          </a:xfrm>
          <a:prstGeom prst="rect">
            <a:avLst/>
          </a:prstGeom>
          <a:noFill/>
          <a:ln>
            <a:noFill/>
          </a:ln>
        </p:spPr>
        <p:txBody>
          <a:bodyPr spcFirstLastPara="1" wrap="square" lIns="91425" tIns="45700" rIns="91425" bIns="45700" anchor="ctr" anchorCtr="0">
            <a:noAutofit/>
          </a:bodyPr>
          <a:lstStyle/>
          <a:p>
            <a:pPr marL="285750" marR="0" lvl="0" indent="-285750" algn="just" defTabSz="914400" rtl="0" eaLnBrk="1" fontAlgn="auto" latinLnBrk="0" hangingPunct="1">
              <a:lnSpc>
                <a:spcPct val="100000"/>
              </a:lnSpc>
              <a:spcBef>
                <a:spcPts val="0"/>
              </a:spcBef>
              <a:spcAft>
                <a:spcPts val="0"/>
              </a:spcAft>
              <a:buClr>
                <a:schemeClr val="bg1"/>
              </a:buClr>
              <a:buSzTx/>
              <a:buFont typeface="Arial" panose="020B0604020202020204" pitchFamily="34" charset="0"/>
              <a:buChar char="•"/>
              <a:tabLst/>
              <a:defRPr/>
            </a:pPr>
            <a:r>
              <a:rPr lang="en-GB" sz="1200" dirty="0">
                <a:solidFill>
                  <a:schemeClr val="bg1"/>
                </a:solidFill>
                <a:latin typeface="Bdo"/>
                <a:sym typeface="Arial"/>
              </a:rPr>
              <a:t>Easier to run / less reporting</a:t>
            </a:r>
          </a:p>
          <a:p>
            <a:pPr marL="285750" marR="0" lvl="0" indent="-285750" algn="just" defTabSz="914400" rtl="0" eaLnBrk="1" fontAlgn="auto" latinLnBrk="0" hangingPunct="1">
              <a:lnSpc>
                <a:spcPct val="100000"/>
              </a:lnSpc>
              <a:spcBef>
                <a:spcPts val="0"/>
              </a:spcBef>
              <a:spcAft>
                <a:spcPts val="0"/>
              </a:spcAft>
              <a:buClr>
                <a:schemeClr val="bg1"/>
              </a:buClr>
              <a:buSzTx/>
              <a:buFont typeface="Arial" panose="020B0604020202020204" pitchFamily="34" charset="0"/>
              <a:buChar char="•"/>
              <a:tabLst/>
              <a:defRPr/>
            </a:pPr>
            <a:r>
              <a:rPr lang="en-GB" sz="1200" dirty="0">
                <a:solidFill>
                  <a:schemeClr val="bg1"/>
                </a:solidFill>
                <a:latin typeface="Bdo"/>
                <a:sym typeface="Arial"/>
              </a:rPr>
              <a:t>Cheaper to establish and run</a:t>
            </a:r>
          </a:p>
          <a:p>
            <a:pPr marL="285750" marR="0" lvl="0" indent="-285750" algn="just" defTabSz="914400" rtl="0" eaLnBrk="1" fontAlgn="auto" latinLnBrk="0" hangingPunct="1">
              <a:lnSpc>
                <a:spcPct val="100000"/>
              </a:lnSpc>
              <a:spcBef>
                <a:spcPts val="0"/>
              </a:spcBef>
              <a:spcAft>
                <a:spcPts val="0"/>
              </a:spcAft>
              <a:buClr>
                <a:schemeClr val="bg1"/>
              </a:buClr>
              <a:buSzTx/>
              <a:buFont typeface="Arial" panose="020B0604020202020204" pitchFamily="34" charset="0"/>
              <a:buChar char="•"/>
              <a:tabLst/>
              <a:defRPr/>
            </a:pPr>
            <a:r>
              <a:rPr lang="en-GB" sz="1200" dirty="0">
                <a:solidFill>
                  <a:schemeClr val="bg1"/>
                </a:solidFill>
                <a:latin typeface="Bdo"/>
                <a:sym typeface="Arial"/>
              </a:rPr>
              <a:t>More flexible corporate governance</a:t>
            </a:r>
          </a:p>
          <a:p>
            <a:pPr marL="285750" marR="0" lvl="0" indent="-285750" algn="just" defTabSz="914400" rtl="0" eaLnBrk="1" fontAlgn="auto" latinLnBrk="0" hangingPunct="1">
              <a:lnSpc>
                <a:spcPct val="100000"/>
              </a:lnSpc>
              <a:spcBef>
                <a:spcPts val="0"/>
              </a:spcBef>
              <a:spcAft>
                <a:spcPts val="0"/>
              </a:spcAft>
              <a:buClr>
                <a:schemeClr val="bg1"/>
              </a:buClr>
              <a:buSzTx/>
              <a:buFont typeface="Arial" panose="020B0604020202020204" pitchFamily="34" charset="0"/>
              <a:buChar char="•"/>
              <a:tabLst/>
              <a:defRPr/>
            </a:pPr>
            <a:r>
              <a:rPr lang="en-GB" sz="1200" dirty="0">
                <a:solidFill>
                  <a:schemeClr val="bg1"/>
                </a:solidFill>
                <a:latin typeface="Bdo"/>
                <a:sym typeface="Arial"/>
              </a:rPr>
              <a:t>More discretion for investors</a:t>
            </a:r>
          </a:p>
          <a:p>
            <a:pPr marL="285750" marR="0" lvl="0" indent="-285750" algn="just" defTabSz="914400" rtl="0" eaLnBrk="1" fontAlgn="auto" latinLnBrk="0" hangingPunct="1">
              <a:lnSpc>
                <a:spcPct val="100000"/>
              </a:lnSpc>
              <a:spcBef>
                <a:spcPts val="0"/>
              </a:spcBef>
              <a:spcAft>
                <a:spcPts val="0"/>
              </a:spcAft>
              <a:buClr>
                <a:schemeClr val="bg1"/>
              </a:buClr>
              <a:buSzTx/>
              <a:buFont typeface="Arial" panose="020B0604020202020204" pitchFamily="34" charset="0"/>
              <a:buChar char="•"/>
              <a:tabLst/>
              <a:defRPr/>
            </a:pPr>
            <a:r>
              <a:rPr lang="en-GB" sz="1200" dirty="0">
                <a:solidFill>
                  <a:schemeClr val="bg1"/>
                </a:solidFill>
                <a:latin typeface="Bdo"/>
                <a:sym typeface="Arial"/>
              </a:rPr>
              <a:t>Option to arrange additional equity stake in investee companies more feasible</a:t>
            </a:r>
          </a:p>
        </p:txBody>
      </p:sp>
      <p:sp>
        <p:nvSpPr>
          <p:cNvPr id="9" name="Google Shape;42;p2">
            <a:extLst>
              <a:ext uri="{FF2B5EF4-FFF2-40B4-BE49-F238E27FC236}">
                <a16:creationId xmlns:a16="http://schemas.microsoft.com/office/drawing/2014/main" id="{207A9E8E-9CE3-031E-A24D-D282A2809458}"/>
              </a:ext>
            </a:extLst>
          </p:cNvPr>
          <p:cNvSpPr/>
          <p:nvPr/>
        </p:nvSpPr>
        <p:spPr>
          <a:xfrm>
            <a:off x="6634940" y="1922742"/>
            <a:ext cx="3867613" cy="1817562"/>
          </a:xfrm>
          <a:prstGeom prst="rect">
            <a:avLst/>
          </a:prstGeom>
          <a:noFill/>
          <a:ln>
            <a:noFill/>
          </a:ln>
        </p:spPr>
        <p:txBody>
          <a:bodyPr spcFirstLastPara="1" wrap="square" lIns="91425" tIns="45700" rIns="91425" bIns="45700" anchor="ctr" anchorCtr="0">
            <a:noAutofit/>
          </a:bodyPr>
          <a:lstStyle/>
          <a:p>
            <a:pPr marL="285750" indent="-285750" algn="just">
              <a:buClr>
                <a:schemeClr val="bg1"/>
              </a:buClr>
              <a:buFont typeface="Arial" panose="020B0604020202020204" pitchFamily="34" charset="0"/>
              <a:buChar char="•"/>
              <a:defRPr/>
            </a:pPr>
            <a:r>
              <a:rPr lang="en-GB" sz="1200" dirty="0">
                <a:solidFill>
                  <a:schemeClr val="bg1"/>
                </a:solidFill>
                <a:latin typeface="Bdo"/>
                <a:sym typeface="Arial"/>
              </a:rPr>
              <a:t>Regulated</a:t>
            </a:r>
          </a:p>
          <a:p>
            <a:pPr marL="285750" indent="-285750" algn="just">
              <a:buClr>
                <a:schemeClr val="bg1"/>
              </a:buClr>
              <a:buFont typeface="Arial" panose="020B0604020202020204" pitchFamily="34" charset="0"/>
              <a:buChar char="•"/>
              <a:defRPr/>
            </a:pPr>
            <a:r>
              <a:rPr lang="en-GB" sz="1200" dirty="0">
                <a:solidFill>
                  <a:schemeClr val="bg1"/>
                </a:solidFill>
                <a:latin typeface="Bdo"/>
                <a:sym typeface="Arial"/>
              </a:rPr>
              <a:t>Higher visibility, which can be attractive for other investors and important for the regulator</a:t>
            </a:r>
          </a:p>
        </p:txBody>
      </p:sp>
      <p:sp>
        <p:nvSpPr>
          <p:cNvPr id="10" name="Google Shape;42;p2">
            <a:extLst>
              <a:ext uri="{FF2B5EF4-FFF2-40B4-BE49-F238E27FC236}">
                <a16:creationId xmlns:a16="http://schemas.microsoft.com/office/drawing/2014/main" id="{7E48FFE4-82A8-9538-241C-6235F809C5CA}"/>
              </a:ext>
            </a:extLst>
          </p:cNvPr>
          <p:cNvSpPr/>
          <p:nvPr/>
        </p:nvSpPr>
        <p:spPr>
          <a:xfrm>
            <a:off x="1420634" y="4202440"/>
            <a:ext cx="4987068" cy="1817562"/>
          </a:xfrm>
          <a:prstGeom prst="rect">
            <a:avLst/>
          </a:prstGeom>
          <a:noFill/>
          <a:ln>
            <a:noFill/>
          </a:ln>
        </p:spPr>
        <p:txBody>
          <a:bodyPr spcFirstLastPara="1" wrap="square" lIns="91425" tIns="45700" rIns="91425" bIns="45700" anchor="ctr" anchorCtr="0">
            <a:noAutofit/>
          </a:bodyPr>
          <a:lstStyle/>
          <a:p>
            <a:pPr marL="285750" marR="0" lvl="0" indent="-285750" algn="just" fontAlgn="auto">
              <a:lnSpc>
                <a:spcPct val="100000"/>
              </a:lnSpc>
              <a:spcBef>
                <a:spcPts val="0"/>
              </a:spcBef>
              <a:spcAft>
                <a:spcPts val="0"/>
              </a:spcAft>
              <a:buClr>
                <a:schemeClr val="bg1"/>
              </a:buClr>
              <a:buSzTx/>
              <a:buFont typeface="Arial" panose="020B0604020202020204" pitchFamily="34" charset="0"/>
              <a:buChar char="•"/>
              <a:tabLst/>
              <a:defRPr/>
            </a:pPr>
            <a:r>
              <a:rPr lang="en-GB" sz="1200" dirty="0">
                <a:solidFill>
                  <a:schemeClr val="bg1"/>
                </a:solidFill>
                <a:latin typeface="Bdo"/>
                <a:sym typeface="Arial"/>
              </a:rPr>
              <a:t>Not regulated, hence interesting to limited investors</a:t>
            </a:r>
          </a:p>
          <a:p>
            <a:pPr marL="285750" marR="0" lvl="0" indent="-285750" algn="just" fontAlgn="auto">
              <a:lnSpc>
                <a:spcPct val="100000"/>
              </a:lnSpc>
              <a:spcBef>
                <a:spcPts val="0"/>
              </a:spcBef>
              <a:spcAft>
                <a:spcPts val="0"/>
              </a:spcAft>
              <a:buClr>
                <a:schemeClr val="bg1"/>
              </a:buClr>
              <a:buSzTx/>
              <a:buFont typeface="Arial" panose="020B0604020202020204" pitchFamily="34" charset="0"/>
              <a:buChar char="•"/>
              <a:tabLst/>
              <a:defRPr/>
            </a:pPr>
            <a:r>
              <a:rPr lang="en-GB" sz="1200" dirty="0">
                <a:solidFill>
                  <a:schemeClr val="bg1"/>
                </a:solidFill>
                <a:latin typeface="Bdo"/>
                <a:sym typeface="Arial"/>
              </a:rPr>
              <a:t>Potential liability of the CEO</a:t>
            </a:r>
          </a:p>
        </p:txBody>
      </p:sp>
      <p:sp>
        <p:nvSpPr>
          <p:cNvPr id="11" name="Google Shape;42;p2">
            <a:extLst>
              <a:ext uri="{FF2B5EF4-FFF2-40B4-BE49-F238E27FC236}">
                <a16:creationId xmlns:a16="http://schemas.microsoft.com/office/drawing/2014/main" id="{ED694FBA-FD35-3414-E7EE-3A1751646B91}"/>
              </a:ext>
            </a:extLst>
          </p:cNvPr>
          <p:cNvSpPr/>
          <p:nvPr/>
        </p:nvSpPr>
        <p:spPr>
          <a:xfrm>
            <a:off x="6634940" y="4159722"/>
            <a:ext cx="4489913" cy="1817562"/>
          </a:xfrm>
          <a:prstGeom prst="rect">
            <a:avLst/>
          </a:prstGeom>
          <a:noFill/>
          <a:ln>
            <a:noFill/>
          </a:ln>
        </p:spPr>
        <p:txBody>
          <a:bodyPr spcFirstLastPara="1" wrap="square" lIns="91425" tIns="45700" rIns="91425" bIns="45700" anchor="ctr" anchorCtr="0">
            <a:noAutofit/>
          </a:bodyPr>
          <a:lstStyle/>
          <a:p>
            <a:pPr marL="285750" indent="-285750" algn="just">
              <a:buClr>
                <a:schemeClr val="bg1"/>
              </a:buClr>
              <a:buFont typeface="Arial" panose="020B0604020202020204" pitchFamily="34" charset="0"/>
              <a:buChar char="•"/>
              <a:defRPr/>
            </a:pPr>
            <a:r>
              <a:rPr lang="en-GB" sz="1200" dirty="0">
                <a:solidFill>
                  <a:schemeClr val="bg1"/>
                </a:solidFill>
                <a:latin typeface="Bdo"/>
                <a:sym typeface="Arial"/>
              </a:rPr>
              <a:t>More expensive to establish</a:t>
            </a:r>
          </a:p>
          <a:p>
            <a:pPr marL="285750" indent="-285750" algn="just">
              <a:buClr>
                <a:schemeClr val="bg1"/>
              </a:buClr>
              <a:buFont typeface="Arial" panose="020B0604020202020204" pitchFamily="34" charset="0"/>
              <a:buChar char="•"/>
              <a:defRPr/>
            </a:pPr>
            <a:r>
              <a:rPr lang="en-GB" sz="1200" dirty="0">
                <a:solidFill>
                  <a:schemeClr val="bg1"/>
                </a:solidFill>
                <a:latin typeface="Bdo"/>
                <a:sym typeface="Arial"/>
              </a:rPr>
              <a:t>Expensive running cost </a:t>
            </a:r>
          </a:p>
          <a:p>
            <a:pPr marL="285750" indent="-285750" algn="just">
              <a:buClr>
                <a:schemeClr val="bg1"/>
              </a:buClr>
              <a:buFont typeface="Arial" panose="020B0604020202020204" pitchFamily="34" charset="0"/>
              <a:buChar char="•"/>
              <a:defRPr/>
            </a:pPr>
            <a:r>
              <a:rPr lang="en-GB" sz="1200" dirty="0">
                <a:solidFill>
                  <a:schemeClr val="bg1"/>
                </a:solidFill>
                <a:latin typeface="Bdo"/>
                <a:sym typeface="Arial"/>
              </a:rPr>
              <a:t>Potential involvement of external fund manager necessary, implying further costs and decrease in profits</a:t>
            </a:r>
          </a:p>
          <a:p>
            <a:pPr marL="285750" indent="-285750" algn="just">
              <a:buClr>
                <a:schemeClr val="bg1"/>
              </a:buClr>
              <a:buFont typeface="Arial" panose="020B0604020202020204" pitchFamily="34" charset="0"/>
              <a:buChar char="•"/>
              <a:defRPr/>
            </a:pPr>
            <a:r>
              <a:rPr lang="en-GB" sz="1200" dirty="0">
                <a:solidFill>
                  <a:schemeClr val="bg1"/>
                </a:solidFill>
                <a:latin typeface="Bdo"/>
                <a:sym typeface="Arial"/>
              </a:rPr>
              <a:t>Heavy reporting</a:t>
            </a:r>
          </a:p>
          <a:p>
            <a:pPr marL="285750" indent="-285750" algn="just">
              <a:buClr>
                <a:schemeClr val="bg1"/>
              </a:buClr>
              <a:buFont typeface="Arial" panose="020B0604020202020204" pitchFamily="34" charset="0"/>
              <a:buChar char="•"/>
              <a:defRPr/>
            </a:pPr>
            <a:r>
              <a:rPr lang="en-GB" sz="1200" dirty="0">
                <a:solidFill>
                  <a:schemeClr val="bg1"/>
                </a:solidFill>
                <a:latin typeface="Bdo"/>
                <a:sym typeface="Arial"/>
              </a:rPr>
              <a:t>Less discretion for investors</a:t>
            </a:r>
          </a:p>
          <a:p>
            <a:pPr marL="285750" indent="-285750" algn="just">
              <a:buClr>
                <a:schemeClr val="bg1"/>
              </a:buClr>
              <a:buFont typeface="Arial" panose="020B0604020202020204" pitchFamily="34" charset="0"/>
              <a:buChar char="•"/>
              <a:defRPr/>
            </a:pPr>
            <a:r>
              <a:rPr lang="en-GB" sz="1200" dirty="0">
                <a:solidFill>
                  <a:schemeClr val="bg1"/>
                </a:solidFill>
                <a:latin typeface="Bdo"/>
                <a:sym typeface="Arial"/>
              </a:rPr>
              <a:t>Questionable option to regulate additional equity stakes in investee companies</a:t>
            </a:r>
          </a:p>
        </p:txBody>
      </p:sp>
      <p:cxnSp>
        <p:nvCxnSpPr>
          <p:cNvPr id="13" name="Gerader Verbinder 12">
            <a:extLst>
              <a:ext uri="{FF2B5EF4-FFF2-40B4-BE49-F238E27FC236}">
                <a16:creationId xmlns:a16="http://schemas.microsoft.com/office/drawing/2014/main" id="{53BD2F80-2625-DF49-0F75-79A5FFC51953}"/>
              </a:ext>
            </a:extLst>
          </p:cNvPr>
          <p:cNvCxnSpPr>
            <a:cxnSpLocks/>
          </p:cNvCxnSpPr>
          <p:nvPr/>
        </p:nvCxnSpPr>
        <p:spPr>
          <a:xfrm>
            <a:off x="554857" y="3938546"/>
            <a:ext cx="11637143"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26" name="Rectangle 25">
            <a:extLst>
              <a:ext uri="{FF2B5EF4-FFF2-40B4-BE49-F238E27FC236}">
                <a16:creationId xmlns:a16="http://schemas.microsoft.com/office/drawing/2014/main" id="{3972F64D-4DB2-190D-03A3-B8AAFF079320}"/>
              </a:ext>
            </a:extLst>
          </p:cNvPr>
          <p:cNvSpPr/>
          <p:nvPr/>
        </p:nvSpPr>
        <p:spPr>
          <a:xfrm>
            <a:off x="554857" y="1360593"/>
            <a:ext cx="736107" cy="4732567"/>
          </a:xfrm>
          <a:prstGeom prst="rect">
            <a:avLst/>
          </a:prstGeom>
          <a:solidFill>
            <a:srgbClr val="4C574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Google Shape;42;p2">
            <a:extLst>
              <a:ext uri="{FF2B5EF4-FFF2-40B4-BE49-F238E27FC236}">
                <a16:creationId xmlns:a16="http://schemas.microsoft.com/office/drawing/2014/main" id="{789219A6-8113-FC44-C1F0-783FA52134CA}"/>
              </a:ext>
            </a:extLst>
          </p:cNvPr>
          <p:cNvSpPr/>
          <p:nvPr/>
        </p:nvSpPr>
        <p:spPr>
          <a:xfrm rot="16200000">
            <a:off x="44398" y="2638256"/>
            <a:ext cx="1755228" cy="929444"/>
          </a:xfrm>
          <a:prstGeom prst="rect">
            <a:avLst/>
          </a:prstGeom>
          <a:noFill/>
          <a:ln>
            <a:noFill/>
          </a:ln>
        </p:spPr>
        <p:txBody>
          <a:bodyPr spcFirstLastPara="1" wrap="square" lIns="91425" tIns="45700" rIns="91425" bIns="45700" anchor="ctr" anchorCtr="1">
            <a:noAutofit/>
          </a:bodyPr>
          <a:lstStyle/>
          <a:p>
            <a:pPr marR="0" lvl="0" algn="just" defTabSz="914400" rtl="0" eaLnBrk="1" fontAlgn="auto" latinLnBrk="0" hangingPunct="1">
              <a:lnSpc>
                <a:spcPct val="100000"/>
              </a:lnSpc>
              <a:spcBef>
                <a:spcPts val="0"/>
              </a:spcBef>
              <a:spcAft>
                <a:spcPts val="0"/>
              </a:spcAft>
              <a:buClr>
                <a:srgbClr val="000000"/>
              </a:buClr>
              <a:buSzTx/>
              <a:tabLst/>
              <a:defRPr/>
            </a:pPr>
            <a:r>
              <a:rPr lang="en-GB" sz="1400" b="1" kern="0" spc="73" dirty="0">
                <a:solidFill>
                  <a:schemeClr val="bg1"/>
                </a:solidFill>
                <a:latin typeface="Bdo"/>
                <a:sym typeface="Arial"/>
              </a:rPr>
              <a:t>Advantages</a:t>
            </a:r>
          </a:p>
        </p:txBody>
      </p:sp>
      <p:sp>
        <p:nvSpPr>
          <p:cNvPr id="28" name="Google Shape;42;p2">
            <a:extLst>
              <a:ext uri="{FF2B5EF4-FFF2-40B4-BE49-F238E27FC236}">
                <a16:creationId xmlns:a16="http://schemas.microsoft.com/office/drawing/2014/main" id="{B9BD2CC8-5EA7-E8F1-B5C3-16A69D77775B}"/>
              </a:ext>
            </a:extLst>
          </p:cNvPr>
          <p:cNvSpPr/>
          <p:nvPr/>
        </p:nvSpPr>
        <p:spPr>
          <a:xfrm rot="16200000">
            <a:off x="-34431" y="4671996"/>
            <a:ext cx="1912884" cy="929444"/>
          </a:xfrm>
          <a:prstGeom prst="rect">
            <a:avLst/>
          </a:prstGeom>
          <a:noFill/>
          <a:ln>
            <a:noFill/>
          </a:ln>
        </p:spPr>
        <p:txBody>
          <a:bodyPr spcFirstLastPara="1" wrap="square" lIns="91425" tIns="45700" rIns="91425" bIns="45700" anchor="ctr" anchorCtr="1">
            <a:noAutofit/>
          </a:bodyPr>
          <a:lstStyle/>
          <a:p>
            <a:pPr marR="0" lvl="0" algn="just" defTabSz="914400" rtl="0" eaLnBrk="1" fontAlgn="auto" latinLnBrk="0" hangingPunct="1">
              <a:lnSpc>
                <a:spcPct val="100000"/>
              </a:lnSpc>
              <a:spcBef>
                <a:spcPts val="0"/>
              </a:spcBef>
              <a:spcAft>
                <a:spcPts val="0"/>
              </a:spcAft>
              <a:buClr>
                <a:srgbClr val="000000"/>
              </a:buClr>
              <a:buSzTx/>
              <a:tabLst/>
              <a:defRPr/>
            </a:pPr>
            <a:r>
              <a:rPr lang="en-GB" sz="1400" b="1" kern="0" spc="73" dirty="0">
                <a:solidFill>
                  <a:schemeClr val="bg1"/>
                </a:solidFill>
                <a:latin typeface="Bdo"/>
                <a:sym typeface="Arial"/>
              </a:rPr>
              <a:t>Disadvantages</a:t>
            </a:r>
          </a:p>
        </p:txBody>
      </p:sp>
      <p:cxnSp>
        <p:nvCxnSpPr>
          <p:cNvPr id="29" name="Straight Connector 28">
            <a:extLst>
              <a:ext uri="{FF2B5EF4-FFF2-40B4-BE49-F238E27FC236}">
                <a16:creationId xmlns:a16="http://schemas.microsoft.com/office/drawing/2014/main" id="{EF5A5D13-F328-06FF-670F-69394C9297F2}"/>
              </a:ext>
            </a:extLst>
          </p:cNvPr>
          <p:cNvCxnSpPr/>
          <p:nvPr/>
        </p:nvCxnSpPr>
        <p:spPr>
          <a:xfrm>
            <a:off x="914400" y="6429829"/>
            <a:ext cx="9173105" cy="0"/>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
        <p:nvSpPr>
          <p:cNvPr id="30" name="TextBox 29">
            <a:extLst>
              <a:ext uri="{FF2B5EF4-FFF2-40B4-BE49-F238E27FC236}">
                <a16:creationId xmlns:a16="http://schemas.microsoft.com/office/drawing/2014/main" id="{09B57085-A12D-9583-0F3E-D5626D10A1A1}"/>
              </a:ext>
            </a:extLst>
          </p:cNvPr>
          <p:cNvSpPr txBox="1"/>
          <p:nvPr/>
        </p:nvSpPr>
        <p:spPr>
          <a:xfrm>
            <a:off x="494977" y="6299024"/>
            <a:ext cx="322524" cy="253916"/>
          </a:xfrm>
          <a:prstGeom prst="rect">
            <a:avLst/>
          </a:prstGeom>
          <a:noFill/>
        </p:spPr>
        <p:txBody>
          <a:bodyPr wrap="none" rtlCol="0">
            <a:spAutoFit/>
          </a:bodyPr>
          <a:lstStyle/>
          <a:p>
            <a:r>
              <a:rPr lang="en-US" sz="1050" dirty="0">
                <a:solidFill>
                  <a:schemeClr val="bg1"/>
                </a:solidFill>
                <a:latin typeface="Bdo"/>
              </a:rPr>
              <a:t>17</a:t>
            </a:r>
          </a:p>
        </p:txBody>
      </p:sp>
      <p:pic>
        <p:nvPicPr>
          <p:cNvPr id="31" name="Graphic 30">
            <a:extLst>
              <a:ext uri="{FF2B5EF4-FFF2-40B4-BE49-F238E27FC236}">
                <a16:creationId xmlns:a16="http://schemas.microsoft.com/office/drawing/2014/main" id="{94A4436C-6133-DAB5-B35B-CB65D49F543C}"/>
              </a:ext>
            </a:extLst>
          </p:cNvPr>
          <p:cNvPicPr>
            <a:picLocks noChangeAspect="1"/>
          </p:cNvPicPr>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363200" y="5995287"/>
            <a:ext cx="1470635" cy="662579"/>
          </a:xfrm>
          <a:prstGeom prst="rect">
            <a:avLst/>
          </a:prstGeom>
        </p:spPr>
      </p:pic>
    </p:spTree>
    <p:extLst>
      <p:ext uri="{BB962C8B-B14F-4D97-AF65-F5344CB8AC3E}">
        <p14:creationId xmlns:p14="http://schemas.microsoft.com/office/powerpoint/2010/main" val="2484519127"/>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272B27"/>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FA851684-9B14-B123-CD62-FD902CADD96D}"/>
              </a:ext>
            </a:extLst>
          </p:cNvPr>
          <p:cNvPicPr>
            <a:picLocks noChangeAspect="1"/>
          </p:cNvPicPr>
          <p:nvPr/>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17913" y="2559168"/>
            <a:ext cx="2156173" cy="971441"/>
          </a:xfrm>
          <a:prstGeom prst="rect">
            <a:avLst/>
          </a:prstGeom>
        </p:spPr>
      </p:pic>
      <p:sp>
        <p:nvSpPr>
          <p:cNvPr id="4" name="TextBox 3">
            <a:extLst>
              <a:ext uri="{FF2B5EF4-FFF2-40B4-BE49-F238E27FC236}">
                <a16:creationId xmlns:a16="http://schemas.microsoft.com/office/drawing/2014/main" id="{B51E8CD4-A589-0FFA-2AFA-9A4C7D62075B}"/>
              </a:ext>
            </a:extLst>
          </p:cNvPr>
          <p:cNvSpPr txBox="1"/>
          <p:nvPr/>
        </p:nvSpPr>
        <p:spPr>
          <a:xfrm>
            <a:off x="4543424" y="3813112"/>
            <a:ext cx="3105150" cy="646331"/>
          </a:xfrm>
          <a:prstGeom prst="rect">
            <a:avLst/>
          </a:prstGeom>
          <a:noFill/>
        </p:spPr>
        <p:txBody>
          <a:bodyPr wrap="square" rtlCol="0">
            <a:spAutoFit/>
          </a:bodyPr>
          <a:lstStyle/>
          <a:p>
            <a:pPr algn="ctr"/>
            <a:r>
              <a:rPr lang="en-US" sz="1200" dirty="0">
                <a:solidFill>
                  <a:srgbClr val="F7FDF7"/>
                </a:solidFill>
                <a:latin typeface="Bdo"/>
                <a:hlinkClick r:id="rId4">
                  <a:extLst>
                    <a:ext uri="{A12FA001-AC4F-418D-AE19-62706E023703}">
                      <ahyp:hlinkClr xmlns:ahyp="http://schemas.microsoft.com/office/drawing/2018/hyperlinkcolor" val="tx"/>
                    </a:ext>
                  </a:extLst>
                </a:hlinkClick>
              </a:rPr>
              <a:t>www.bia-advisory.com</a:t>
            </a:r>
            <a:endParaRPr lang="en-US" sz="1200" dirty="0">
              <a:solidFill>
                <a:srgbClr val="F7FDF7"/>
              </a:solidFill>
              <a:latin typeface="Bdo"/>
            </a:endParaRPr>
          </a:p>
          <a:p>
            <a:pPr algn="ctr"/>
            <a:endParaRPr lang="en-US" sz="1200" dirty="0">
              <a:solidFill>
                <a:srgbClr val="F7FDF7"/>
              </a:solidFill>
              <a:latin typeface="Bdo"/>
              <a:hlinkClick r:id="rId5">
                <a:extLst>
                  <a:ext uri="{A12FA001-AC4F-418D-AE19-62706E023703}">
                    <ahyp:hlinkClr xmlns:ahyp="http://schemas.microsoft.com/office/drawing/2018/hyperlinkcolor" val="tx"/>
                  </a:ext>
                </a:extLst>
              </a:hlinkClick>
            </a:endParaRPr>
          </a:p>
          <a:p>
            <a:pPr algn="ctr"/>
            <a:r>
              <a:rPr lang="en-US" sz="1200" dirty="0">
                <a:solidFill>
                  <a:srgbClr val="F7FDF7"/>
                </a:solidFill>
                <a:latin typeface="Bdo"/>
                <a:hlinkClick r:id="rId5">
                  <a:extLst>
                    <a:ext uri="{A12FA001-AC4F-418D-AE19-62706E023703}">
                      <ahyp:hlinkClr xmlns:ahyp="http://schemas.microsoft.com/office/drawing/2018/hyperlinkcolor" val="tx"/>
                    </a:ext>
                  </a:extLst>
                </a:hlinkClick>
              </a:rPr>
              <a:t>LinkedIn</a:t>
            </a:r>
            <a:endParaRPr lang="en-US" sz="1200" dirty="0">
              <a:solidFill>
                <a:srgbClr val="F7FDF7"/>
              </a:solidFill>
              <a:latin typeface="Bdo"/>
            </a:endParaRPr>
          </a:p>
        </p:txBody>
      </p:sp>
    </p:spTree>
    <p:extLst>
      <p:ext uri="{BB962C8B-B14F-4D97-AF65-F5344CB8AC3E}">
        <p14:creationId xmlns:p14="http://schemas.microsoft.com/office/powerpoint/2010/main" val="15521384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7FDF7"/>
        </a:solidFill>
        <a:effectLst/>
      </p:bgPr>
    </p:bg>
    <p:spTree>
      <p:nvGrpSpPr>
        <p:cNvPr id="1" name="Shape 40"/>
        <p:cNvGrpSpPr/>
        <p:nvPr/>
      </p:nvGrpSpPr>
      <p:grpSpPr>
        <a:xfrm>
          <a:off x="0" y="0"/>
          <a:ext cx="0" cy="0"/>
          <a:chOff x="0" y="0"/>
          <a:chExt cx="0" cy="0"/>
        </a:xfrm>
      </p:grpSpPr>
      <p:sp>
        <p:nvSpPr>
          <p:cNvPr id="2" name="Google Shape;42;p2">
            <a:extLst>
              <a:ext uri="{FF2B5EF4-FFF2-40B4-BE49-F238E27FC236}">
                <a16:creationId xmlns:a16="http://schemas.microsoft.com/office/drawing/2014/main" id="{0D1E0DEE-7F77-A00B-6DBE-5D98B77AC582}"/>
              </a:ext>
            </a:extLst>
          </p:cNvPr>
          <p:cNvSpPr/>
          <p:nvPr/>
        </p:nvSpPr>
        <p:spPr>
          <a:xfrm>
            <a:off x="5312979" y="949041"/>
            <a:ext cx="6619822" cy="929444"/>
          </a:xfrm>
          <a:prstGeom prst="rect">
            <a:avLst/>
          </a:prstGeom>
          <a:noFill/>
          <a:ln>
            <a:noFill/>
          </a:ln>
        </p:spPr>
        <p:txBody>
          <a:bodyPr spcFirstLastPara="1" wrap="square" lIns="91425" tIns="45700" rIns="91425" bIns="45700" anchor="ctr" anchorCtr="0">
            <a:noAutofit/>
          </a:bodyPr>
          <a:lstStyle/>
          <a:p>
            <a:pPr marL="0" marR="0" lvl="0" indent="0" defTabSz="914400" rtl="0" eaLnBrk="1" fontAlgn="auto" latinLnBrk="0" hangingPunct="1">
              <a:lnSpc>
                <a:spcPct val="100000"/>
              </a:lnSpc>
              <a:spcBef>
                <a:spcPts val="0"/>
              </a:spcBef>
              <a:spcAft>
                <a:spcPts val="0"/>
              </a:spcAft>
              <a:buClr>
                <a:srgbClr val="000000"/>
              </a:buClr>
              <a:buSzTx/>
              <a:buFont typeface="Arial"/>
              <a:buNone/>
              <a:tabLst/>
              <a:defRPr/>
            </a:pPr>
            <a:r>
              <a:rPr lang="de-AT" sz="2800" kern="0" spc="73" dirty="0">
                <a:latin typeface="Bdo"/>
                <a:sym typeface="Arial"/>
              </a:rPr>
              <a:t>Who We Are | Our Values And Mission</a:t>
            </a:r>
            <a:endParaRPr lang="en-GB" sz="2800" kern="0" spc="73" dirty="0">
              <a:latin typeface="Bdo"/>
              <a:sym typeface="Arial"/>
            </a:endParaRPr>
          </a:p>
        </p:txBody>
      </p:sp>
      <p:sp>
        <p:nvSpPr>
          <p:cNvPr id="3" name="Google Shape;42;p2">
            <a:extLst>
              <a:ext uri="{FF2B5EF4-FFF2-40B4-BE49-F238E27FC236}">
                <a16:creationId xmlns:a16="http://schemas.microsoft.com/office/drawing/2014/main" id="{0917BF06-3F72-F850-8980-1A402167BD5C}"/>
              </a:ext>
            </a:extLst>
          </p:cNvPr>
          <p:cNvSpPr/>
          <p:nvPr/>
        </p:nvSpPr>
        <p:spPr>
          <a:xfrm>
            <a:off x="5312979" y="1673349"/>
            <a:ext cx="5986641" cy="4420838"/>
          </a:xfrm>
          <a:prstGeom prst="rect">
            <a:avLst/>
          </a:prstGeom>
          <a:noFill/>
          <a:ln>
            <a:noFill/>
          </a:ln>
        </p:spPr>
        <p:txBody>
          <a:bodyPr spcFirstLastPara="1" wrap="square" lIns="91425" tIns="45700" rIns="91425" bIns="45700" anchor="ctr" anchorCtr="0">
            <a:noAutofit/>
          </a:bodyPr>
          <a:lstStyle/>
          <a:p>
            <a:pPr marL="285750" marR="0" lvl="0" indent="-285750" algn="just"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GB" sz="1200" dirty="0">
                <a:latin typeface="Bdo"/>
                <a:sym typeface="Arial"/>
              </a:rPr>
              <a:t>Bia UAE is an Abu Dhabi based investment vehicle, majority owned and operated by </a:t>
            </a:r>
            <a:r>
              <a:rPr lang="en-GB" sz="1200" dirty="0">
                <a:latin typeface="Bdo"/>
                <a:sym typeface="Arial"/>
                <a:hlinkClick r:id="rId3">
                  <a:extLst>
                    <a:ext uri="{A12FA001-AC4F-418D-AE19-62706E023703}">
                      <ahyp:hlinkClr xmlns:ahyp="http://schemas.microsoft.com/office/drawing/2018/hyperlinkcolor" val="tx"/>
                    </a:ext>
                  </a:extLst>
                </a:hlinkClick>
              </a:rPr>
              <a:t>Bia Advisory</a:t>
            </a:r>
            <a:r>
              <a:rPr lang="en-GB" sz="1200" dirty="0">
                <a:latin typeface="Bdo"/>
                <a:sym typeface="Arial"/>
              </a:rPr>
              <a:t>, committed to providing sustainable development to the most vulnerable geographies worldwide, by mobilizing catalytic capital and driving impact investments.</a:t>
            </a:r>
          </a:p>
          <a:p>
            <a:pPr marL="285750" marR="0" lvl="0" indent="-285750" algn="just"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endParaRPr lang="en-GB" sz="1200" dirty="0">
              <a:latin typeface="Bdo"/>
              <a:sym typeface="Arial"/>
            </a:endParaRPr>
          </a:p>
          <a:p>
            <a:pPr marL="285750" marR="0" lvl="0" indent="-285750" algn="just"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GB" sz="1200" dirty="0">
                <a:latin typeface="Bdo"/>
                <a:sym typeface="Arial"/>
              </a:rPr>
              <a:t>Bia UAE is an open-ended debt fund, and its business model is in line with most significant development financing institutions (DFIs), i.e. run on a proven model.</a:t>
            </a:r>
          </a:p>
          <a:p>
            <a:pPr marL="285750" marR="0" lvl="0" indent="-285750" algn="just"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endParaRPr lang="en-GB" sz="1200" dirty="0">
              <a:latin typeface="Bdo"/>
              <a:sym typeface="Arial"/>
            </a:endParaRPr>
          </a:p>
          <a:p>
            <a:pPr marL="285750" marR="0" lvl="0" indent="-285750" algn="just"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GB" sz="1200" dirty="0">
                <a:latin typeface="Bdo"/>
                <a:sym typeface="Arial"/>
              </a:rPr>
              <a:t>We focus on sourcing commercially viable investment opportunities ranging from direct investments in companies, projects and funds that ensure a high level of impact creation for environment, local communities and the world‘s population. We do so by diversifying our investment appetite among renewable energy and energy efficiency projects, food value chain enhancement, i.e. Food waste reduction, gender financing, healthcare and other crucial infrastructure projects.</a:t>
            </a:r>
          </a:p>
          <a:p>
            <a:pPr marL="285750" marR="0" lvl="0" indent="-285750" algn="just"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endParaRPr lang="en-GB" sz="1200" dirty="0">
              <a:latin typeface="Bdo"/>
              <a:sym typeface="Arial"/>
            </a:endParaRPr>
          </a:p>
          <a:p>
            <a:pPr marL="285750" marR="0" lvl="0" indent="-285750" algn="just"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GB" sz="1200" dirty="0">
                <a:latin typeface="Bdo"/>
                <a:sym typeface="Arial"/>
              </a:rPr>
              <a:t>We invest in opportunities which allow job creation, facilitate poverty reduction, create energy infrastructure and provide development in places where it is most needed.</a:t>
            </a:r>
          </a:p>
          <a:p>
            <a:pPr marL="285750" marR="0" lvl="0" indent="-285750" algn="just"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endParaRPr lang="en-GB" sz="1200" dirty="0">
              <a:latin typeface="Bdo"/>
              <a:sym typeface="Arial"/>
            </a:endParaRPr>
          </a:p>
          <a:p>
            <a:pPr marL="285750" marR="0" lvl="0" indent="-285750" algn="just"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GB" sz="1200" dirty="0">
                <a:latin typeface="Bdo"/>
                <a:sym typeface="Arial"/>
              </a:rPr>
              <a:t>We value the environment in the same way we value people.</a:t>
            </a:r>
          </a:p>
          <a:p>
            <a:pPr marL="285750" marR="0" lvl="0" indent="-285750" algn="just"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endParaRPr lang="en-GB" sz="1200" dirty="0">
              <a:latin typeface="Bdo"/>
              <a:sym typeface="Arial"/>
            </a:endParaRPr>
          </a:p>
          <a:p>
            <a:pPr marL="285750" marR="0" lvl="0" indent="-285750" algn="just"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GB" sz="1200" dirty="0">
                <a:latin typeface="Bdo"/>
                <a:sym typeface="Arial"/>
              </a:rPr>
              <a:t>Our mission is to create decent lives for those who did not have equal opportunities</a:t>
            </a:r>
            <a:r>
              <a:rPr lang="en-GB" sz="1200" kern="0" dirty="0">
                <a:latin typeface="Arial Rounded MT Bold" panose="020F0704030504030204" pitchFamily="34" charset="0"/>
                <a:cs typeface="Cavolini" panose="03000502040302020204" pitchFamily="66" charset="0"/>
                <a:sym typeface="Arial"/>
              </a:rPr>
              <a:t>.</a:t>
            </a:r>
          </a:p>
        </p:txBody>
      </p:sp>
      <p:pic>
        <p:nvPicPr>
          <p:cNvPr id="8" name="Picture 7" descr="A logo with a circle and text&#10;&#10;Description automatically generated">
            <a:extLst>
              <a:ext uri="{FF2B5EF4-FFF2-40B4-BE49-F238E27FC236}">
                <a16:creationId xmlns:a16="http://schemas.microsoft.com/office/drawing/2014/main" id="{4FAB9191-0F36-D164-C77E-EE47AA7C8703}"/>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230380" y="5910158"/>
            <a:ext cx="1702421" cy="859191"/>
          </a:xfrm>
          <a:prstGeom prst="rect">
            <a:avLst/>
          </a:prstGeom>
        </p:spPr>
      </p:pic>
      <p:cxnSp>
        <p:nvCxnSpPr>
          <p:cNvPr id="9" name="Straight Connector 8">
            <a:extLst>
              <a:ext uri="{FF2B5EF4-FFF2-40B4-BE49-F238E27FC236}">
                <a16:creationId xmlns:a16="http://schemas.microsoft.com/office/drawing/2014/main" id="{156BBC42-7E9F-9F12-05A5-AAC2E5EA224C}"/>
              </a:ext>
            </a:extLst>
          </p:cNvPr>
          <p:cNvCxnSpPr/>
          <p:nvPr/>
        </p:nvCxnSpPr>
        <p:spPr>
          <a:xfrm>
            <a:off x="914400" y="6429829"/>
            <a:ext cx="9173105" cy="0"/>
          </a:xfrm>
          <a:prstGeom prst="line">
            <a:avLst/>
          </a:prstGeom>
        </p:spPr>
        <p:style>
          <a:lnRef idx="1">
            <a:schemeClr val="dk1"/>
          </a:lnRef>
          <a:fillRef idx="0">
            <a:schemeClr val="dk1"/>
          </a:fillRef>
          <a:effectRef idx="0">
            <a:schemeClr val="dk1"/>
          </a:effectRef>
          <a:fontRef idx="minor">
            <a:schemeClr val="tx1"/>
          </a:fontRef>
        </p:style>
      </p:cxnSp>
      <p:sp>
        <p:nvSpPr>
          <p:cNvPr id="17" name="Rectangle 16">
            <a:extLst>
              <a:ext uri="{FF2B5EF4-FFF2-40B4-BE49-F238E27FC236}">
                <a16:creationId xmlns:a16="http://schemas.microsoft.com/office/drawing/2014/main" id="{107DA7DF-FF87-EA83-E173-F3B7C66621E3}"/>
              </a:ext>
            </a:extLst>
          </p:cNvPr>
          <p:cNvSpPr/>
          <p:nvPr/>
        </p:nvSpPr>
        <p:spPr>
          <a:xfrm>
            <a:off x="0" y="0"/>
            <a:ext cx="2252505" cy="6858000"/>
          </a:xfrm>
          <a:prstGeom prst="rect">
            <a:avLst/>
          </a:prstGeom>
          <a:solidFill>
            <a:srgbClr val="38443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3E6046AC-838C-0292-ABE0-51495957AD95}"/>
              </a:ext>
            </a:extLst>
          </p:cNvPr>
          <p:cNvSpPr/>
          <p:nvPr/>
        </p:nvSpPr>
        <p:spPr>
          <a:xfrm>
            <a:off x="494977" y="949041"/>
            <a:ext cx="4455714" cy="4959918"/>
          </a:xfrm>
          <a:prstGeom prst="rect">
            <a:avLst/>
          </a:prstGeom>
          <a:solidFill>
            <a:srgbClr val="4C574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2" name="Picture 21">
            <a:extLst>
              <a:ext uri="{FF2B5EF4-FFF2-40B4-BE49-F238E27FC236}">
                <a16:creationId xmlns:a16="http://schemas.microsoft.com/office/drawing/2014/main" id="{748B528B-0B3D-73C7-CF4E-45F5391B39DA}"/>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494977" y="949041"/>
            <a:ext cx="4455714" cy="4959917"/>
          </a:xfrm>
          <a:prstGeom prst="rect">
            <a:avLst/>
          </a:prstGeom>
        </p:spPr>
      </p:pic>
      <p:sp>
        <p:nvSpPr>
          <p:cNvPr id="24" name="TextBox 23">
            <a:extLst>
              <a:ext uri="{FF2B5EF4-FFF2-40B4-BE49-F238E27FC236}">
                <a16:creationId xmlns:a16="http://schemas.microsoft.com/office/drawing/2014/main" id="{E727089E-1CAF-9CDB-D26F-39B8BE14A1F0}"/>
              </a:ext>
            </a:extLst>
          </p:cNvPr>
          <p:cNvSpPr txBox="1"/>
          <p:nvPr/>
        </p:nvSpPr>
        <p:spPr>
          <a:xfrm>
            <a:off x="494977" y="6299024"/>
            <a:ext cx="322524" cy="253916"/>
          </a:xfrm>
          <a:prstGeom prst="rect">
            <a:avLst/>
          </a:prstGeom>
          <a:noFill/>
        </p:spPr>
        <p:txBody>
          <a:bodyPr wrap="none" rtlCol="0">
            <a:spAutoFit/>
          </a:bodyPr>
          <a:lstStyle/>
          <a:p>
            <a:r>
              <a:rPr lang="en-US" sz="1050" dirty="0">
                <a:solidFill>
                  <a:schemeClr val="bg1"/>
                </a:solidFill>
                <a:latin typeface="Bdo"/>
              </a:rPr>
              <a:t>02</a:t>
            </a:r>
          </a:p>
        </p:txBody>
      </p:sp>
    </p:spTree>
    <p:extLst>
      <p:ext uri="{BB962C8B-B14F-4D97-AF65-F5344CB8AC3E}">
        <p14:creationId xmlns:p14="http://schemas.microsoft.com/office/powerpoint/2010/main" val="605536249"/>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384438"/>
        </a:solidFill>
        <a:effectLst/>
      </p:bgPr>
    </p:bg>
    <p:spTree>
      <p:nvGrpSpPr>
        <p:cNvPr id="1" name="Shape 40"/>
        <p:cNvGrpSpPr/>
        <p:nvPr/>
      </p:nvGrpSpPr>
      <p:grpSpPr>
        <a:xfrm>
          <a:off x="0" y="0"/>
          <a:ext cx="0" cy="0"/>
          <a:chOff x="0" y="0"/>
          <a:chExt cx="0" cy="0"/>
        </a:xfrm>
      </p:grpSpPr>
      <p:sp>
        <p:nvSpPr>
          <p:cNvPr id="8" name="Rectangle 7">
            <a:extLst>
              <a:ext uri="{FF2B5EF4-FFF2-40B4-BE49-F238E27FC236}">
                <a16:creationId xmlns:a16="http://schemas.microsoft.com/office/drawing/2014/main" id="{414F26DF-C857-396A-EB78-60EFF7188317}"/>
              </a:ext>
            </a:extLst>
          </p:cNvPr>
          <p:cNvSpPr/>
          <p:nvPr/>
        </p:nvSpPr>
        <p:spPr>
          <a:xfrm>
            <a:off x="494977" y="526807"/>
            <a:ext cx="7411601" cy="5119666"/>
          </a:xfrm>
          <a:prstGeom prst="rect">
            <a:avLst/>
          </a:prstGeom>
          <a:solidFill>
            <a:srgbClr val="4C574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Google Shape;42;p2">
            <a:extLst>
              <a:ext uri="{FF2B5EF4-FFF2-40B4-BE49-F238E27FC236}">
                <a16:creationId xmlns:a16="http://schemas.microsoft.com/office/drawing/2014/main" id="{0D1E0DEE-7F77-A00B-6DBE-5D98B77AC582}"/>
              </a:ext>
            </a:extLst>
          </p:cNvPr>
          <p:cNvSpPr/>
          <p:nvPr/>
        </p:nvSpPr>
        <p:spPr>
          <a:xfrm>
            <a:off x="1000662" y="612397"/>
            <a:ext cx="7987969" cy="929444"/>
          </a:xfrm>
          <a:prstGeom prst="rect">
            <a:avLst/>
          </a:prstGeom>
          <a:noFill/>
          <a:ln>
            <a:noFill/>
          </a:ln>
        </p:spPr>
        <p:txBody>
          <a:bodyPr spcFirstLastPara="1" wrap="square" lIns="91425" tIns="45700" rIns="91425" bIns="45700" anchor="ctr" anchorCtr="0">
            <a:noAutofit/>
          </a:bodyPr>
          <a:lstStyle/>
          <a:p>
            <a:pPr marL="0" marR="0" lvl="0" indent="0" defTabSz="914400" rtl="0" eaLnBrk="1" fontAlgn="auto" latinLnBrk="0" hangingPunct="1">
              <a:lnSpc>
                <a:spcPct val="100000"/>
              </a:lnSpc>
              <a:spcBef>
                <a:spcPts val="0"/>
              </a:spcBef>
              <a:spcAft>
                <a:spcPts val="0"/>
              </a:spcAft>
              <a:buClr>
                <a:srgbClr val="000000"/>
              </a:buClr>
              <a:buSzTx/>
              <a:buFont typeface="Arial"/>
              <a:buNone/>
              <a:tabLst/>
              <a:defRPr/>
            </a:pPr>
            <a:r>
              <a:rPr lang="en-GB" sz="2800" kern="0" spc="73" dirty="0">
                <a:solidFill>
                  <a:schemeClr val="bg1"/>
                </a:solidFill>
                <a:latin typeface="Bdo"/>
                <a:sym typeface="Arial"/>
              </a:rPr>
              <a:t>Our</a:t>
            </a:r>
            <a:r>
              <a:rPr lang="de-AT" sz="2800" kern="0" spc="73" dirty="0">
                <a:solidFill>
                  <a:schemeClr val="bg1"/>
                </a:solidFill>
                <a:latin typeface="Bdo"/>
                <a:sym typeface="Arial"/>
              </a:rPr>
              <a:t> USP</a:t>
            </a:r>
            <a:endParaRPr lang="en-GB" sz="2800" kern="0" spc="73" dirty="0">
              <a:solidFill>
                <a:schemeClr val="bg1"/>
              </a:solidFill>
              <a:latin typeface="Bdo"/>
              <a:sym typeface="Arial"/>
            </a:endParaRPr>
          </a:p>
        </p:txBody>
      </p:sp>
      <p:sp>
        <p:nvSpPr>
          <p:cNvPr id="3" name="Google Shape;42;p2">
            <a:extLst>
              <a:ext uri="{FF2B5EF4-FFF2-40B4-BE49-F238E27FC236}">
                <a16:creationId xmlns:a16="http://schemas.microsoft.com/office/drawing/2014/main" id="{0917BF06-3F72-F850-8980-1A402167BD5C}"/>
              </a:ext>
            </a:extLst>
          </p:cNvPr>
          <p:cNvSpPr/>
          <p:nvPr/>
        </p:nvSpPr>
        <p:spPr>
          <a:xfrm>
            <a:off x="914399" y="2124307"/>
            <a:ext cx="6877455" cy="2767003"/>
          </a:xfrm>
          <a:prstGeom prst="rect">
            <a:avLst/>
          </a:prstGeom>
          <a:noFill/>
          <a:ln>
            <a:noFill/>
          </a:ln>
        </p:spPr>
        <p:txBody>
          <a:bodyPr spcFirstLastPara="1" wrap="square" lIns="91425" tIns="45700" rIns="91425" bIns="45700" anchor="ctr" anchorCtr="0">
            <a:noAutofit/>
          </a:bodyPr>
          <a:lstStyle/>
          <a:p>
            <a:pPr marL="285750" marR="0" lvl="0" indent="-285750" algn="just" defTabSz="914400" rtl="0" eaLnBrk="1" fontAlgn="auto" latinLnBrk="0" hangingPunct="1">
              <a:lnSpc>
                <a:spcPct val="100000"/>
              </a:lnSpc>
              <a:spcBef>
                <a:spcPts val="0"/>
              </a:spcBef>
              <a:spcAft>
                <a:spcPts val="0"/>
              </a:spcAft>
              <a:buClr>
                <a:schemeClr val="bg1"/>
              </a:buClr>
              <a:buSzTx/>
              <a:buFont typeface="Arial" panose="020B0604020202020204" pitchFamily="34" charset="0"/>
              <a:buChar char="•"/>
              <a:tabLst/>
              <a:defRPr/>
            </a:pPr>
            <a:r>
              <a:rPr lang="en-GB" sz="1200" dirty="0">
                <a:solidFill>
                  <a:schemeClr val="bg1"/>
                </a:solidFill>
                <a:latin typeface="Bdo"/>
                <a:sym typeface="Arial"/>
              </a:rPr>
              <a:t>Provide a best-in-class sustainability and developmental linked platform for investors, allowing them to maximise their social and environmental impact footprint on a global scale and enjoying the benefit of pre-agreed cash returns on allocated capital, backed by a pool of pre-agreed portfolio returns to Bia UAE by its investee companies.</a:t>
            </a:r>
          </a:p>
          <a:p>
            <a:pPr marL="285750" marR="0" lvl="0" indent="-285750" algn="just" defTabSz="914400" rtl="0" eaLnBrk="1" fontAlgn="auto" latinLnBrk="0" hangingPunct="1">
              <a:lnSpc>
                <a:spcPct val="100000"/>
              </a:lnSpc>
              <a:spcBef>
                <a:spcPts val="0"/>
              </a:spcBef>
              <a:spcAft>
                <a:spcPts val="0"/>
              </a:spcAft>
              <a:buClr>
                <a:schemeClr val="bg1"/>
              </a:buClr>
              <a:buSzTx/>
              <a:buFont typeface="Arial" panose="020B0604020202020204" pitchFamily="34" charset="0"/>
              <a:buChar char="•"/>
              <a:tabLst/>
              <a:defRPr/>
            </a:pPr>
            <a:endParaRPr lang="en-GB" sz="1200" dirty="0">
              <a:solidFill>
                <a:schemeClr val="bg1"/>
              </a:solidFill>
              <a:latin typeface="Bdo"/>
              <a:sym typeface="Arial"/>
            </a:endParaRPr>
          </a:p>
          <a:p>
            <a:pPr marL="285750" marR="0" lvl="0" indent="-285750" algn="just" defTabSz="914400" rtl="0" eaLnBrk="1" fontAlgn="auto" latinLnBrk="0" hangingPunct="1">
              <a:lnSpc>
                <a:spcPct val="100000"/>
              </a:lnSpc>
              <a:spcBef>
                <a:spcPts val="0"/>
              </a:spcBef>
              <a:spcAft>
                <a:spcPts val="0"/>
              </a:spcAft>
              <a:buClr>
                <a:schemeClr val="bg1"/>
              </a:buClr>
              <a:buSzTx/>
              <a:buFont typeface="Arial" panose="020B0604020202020204" pitchFamily="34" charset="0"/>
              <a:buChar char="•"/>
              <a:tabLst/>
              <a:defRPr/>
            </a:pPr>
            <a:r>
              <a:rPr lang="en-GB" sz="1200" dirty="0">
                <a:solidFill>
                  <a:schemeClr val="bg1"/>
                </a:solidFill>
                <a:latin typeface="Bdo"/>
                <a:sym typeface="Arial"/>
              </a:rPr>
              <a:t>The business model is built on the basis of extensive experience in developmental finance of its key stakeholders, leveraging on their network and providing a robust pipeline of economically viable investment opportunities.</a:t>
            </a:r>
          </a:p>
          <a:p>
            <a:pPr marR="0" lvl="0" algn="just" defTabSz="914400" rtl="0" eaLnBrk="1" fontAlgn="auto" latinLnBrk="0" hangingPunct="1">
              <a:lnSpc>
                <a:spcPct val="100000"/>
              </a:lnSpc>
              <a:spcBef>
                <a:spcPts val="0"/>
              </a:spcBef>
              <a:spcAft>
                <a:spcPts val="0"/>
              </a:spcAft>
              <a:buClr>
                <a:schemeClr val="bg1"/>
              </a:buClr>
              <a:buSzTx/>
              <a:tabLst/>
              <a:defRPr/>
            </a:pPr>
            <a:endParaRPr lang="en-GB" sz="1200" dirty="0">
              <a:solidFill>
                <a:schemeClr val="bg1"/>
              </a:solidFill>
              <a:latin typeface="Bdo"/>
              <a:sym typeface="Arial"/>
            </a:endParaRPr>
          </a:p>
          <a:p>
            <a:pPr marL="285750" marR="0" lvl="0" indent="-285750" algn="just" defTabSz="914400" rtl="0" eaLnBrk="1" fontAlgn="auto" latinLnBrk="0" hangingPunct="1">
              <a:lnSpc>
                <a:spcPct val="100000"/>
              </a:lnSpc>
              <a:spcBef>
                <a:spcPts val="0"/>
              </a:spcBef>
              <a:spcAft>
                <a:spcPts val="0"/>
              </a:spcAft>
              <a:buClr>
                <a:schemeClr val="bg1"/>
              </a:buClr>
              <a:buSzTx/>
              <a:buFont typeface="Arial" panose="020B0604020202020204" pitchFamily="34" charset="0"/>
              <a:buChar char="•"/>
              <a:tabLst/>
              <a:defRPr/>
            </a:pPr>
            <a:r>
              <a:rPr lang="en-GB" sz="1200" dirty="0">
                <a:solidFill>
                  <a:schemeClr val="bg1"/>
                </a:solidFill>
                <a:latin typeface="Bdo"/>
                <a:sym typeface="Arial"/>
              </a:rPr>
              <a:t>Bia UAE uses a </a:t>
            </a:r>
            <a:r>
              <a:rPr lang="en-GB" sz="1200" b="1" dirty="0">
                <a:solidFill>
                  <a:schemeClr val="bg1"/>
                </a:solidFill>
                <a:latin typeface="Bdo"/>
                <a:sym typeface="Arial"/>
              </a:rPr>
              <a:t>private debt </a:t>
            </a:r>
            <a:r>
              <a:rPr lang="en-GB" sz="1200" dirty="0">
                <a:solidFill>
                  <a:schemeClr val="bg1"/>
                </a:solidFill>
                <a:latin typeface="Bdo"/>
                <a:sym typeface="Arial"/>
              </a:rPr>
              <a:t>fund-like structure (open-ended), which provides its investors with ongoing cash returns, different from most private equity funds, where the return is triggered via an M&amp;A event or exit. This is possible due to the fact that Bia UAE will invest by means of debt instruments (providing loans) to investee companies, unlike private equity funds who buy-in to companies.</a:t>
            </a:r>
          </a:p>
          <a:p>
            <a:pPr marR="0" lvl="0" algn="just" defTabSz="914400" rtl="0" eaLnBrk="1" fontAlgn="auto" latinLnBrk="0" hangingPunct="1">
              <a:lnSpc>
                <a:spcPct val="100000"/>
              </a:lnSpc>
              <a:spcBef>
                <a:spcPts val="0"/>
              </a:spcBef>
              <a:spcAft>
                <a:spcPts val="0"/>
              </a:spcAft>
              <a:buClr>
                <a:schemeClr val="bg1"/>
              </a:buClr>
              <a:buSzTx/>
              <a:tabLst/>
              <a:defRPr/>
            </a:pPr>
            <a:endParaRPr lang="en-GB" sz="1200" dirty="0">
              <a:solidFill>
                <a:schemeClr val="bg1"/>
              </a:solidFill>
              <a:latin typeface="Bdo"/>
              <a:sym typeface="Arial"/>
            </a:endParaRPr>
          </a:p>
          <a:p>
            <a:pPr marL="285750" marR="0" lvl="0" indent="-285750" algn="just" defTabSz="914400" rtl="0" eaLnBrk="1" fontAlgn="auto" latinLnBrk="0" hangingPunct="1">
              <a:lnSpc>
                <a:spcPct val="100000"/>
              </a:lnSpc>
              <a:spcBef>
                <a:spcPts val="0"/>
              </a:spcBef>
              <a:spcAft>
                <a:spcPts val="0"/>
              </a:spcAft>
              <a:buClr>
                <a:schemeClr val="bg1"/>
              </a:buClr>
              <a:buSzTx/>
              <a:buFont typeface="Arial" panose="020B0604020202020204" pitchFamily="34" charset="0"/>
              <a:buChar char="•"/>
              <a:tabLst/>
              <a:defRPr/>
            </a:pPr>
            <a:r>
              <a:rPr lang="en-GB" sz="1200" dirty="0">
                <a:solidFill>
                  <a:schemeClr val="bg1"/>
                </a:solidFill>
                <a:latin typeface="Bdo"/>
                <a:sym typeface="Arial"/>
              </a:rPr>
              <a:t>However, Bia UAE can be classified as a hybrid investment vehicle, as on top of the loans provided to investee companies / projects, management will negotiate on a best-effort basis an additional equity stake in investee companies / project companies, to either:</a:t>
            </a:r>
          </a:p>
          <a:p>
            <a:pPr marL="800100" lvl="1" indent="-342900" algn="just">
              <a:buClr>
                <a:schemeClr val="bg1"/>
              </a:buClr>
              <a:buFont typeface="Arial" panose="020B0604020202020204" pitchFamily="34" charset="0"/>
              <a:buChar char="•"/>
              <a:defRPr/>
            </a:pPr>
            <a:r>
              <a:rPr lang="en-GB" sz="1200" dirty="0">
                <a:solidFill>
                  <a:schemeClr val="bg1"/>
                </a:solidFill>
                <a:latin typeface="Bdo"/>
                <a:sym typeface="Arial"/>
              </a:rPr>
              <a:t>mobilize additional funds from MBFIs/DFIs; or </a:t>
            </a:r>
          </a:p>
          <a:p>
            <a:pPr marL="800100" lvl="1" indent="-342900" algn="just">
              <a:buClr>
                <a:schemeClr val="bg1"/>
              </a:buClr>
              <a:buFont typeface="Arial" panose="020B0604020202020204" pitchFamily="34" charset="0"/>
              <a:buChar char="•"/>
              <a:defRPr/>
            </a:pPr>
            <a:r>
              <a:rPr lang="en-GB" sz="1200" dirty="0">
                <a:solidFill>
                  <a:schemeClr val="bg1"/>
                </a:solidFill>
                <a:latin typeface="Bdo"/>
                <a:sym typeface="Arial"/>
              </a:rPr>
              <a:t>utilise political leverage to deliver projects stuck in pipeline(s) due to unfavourable conditions (licenses, building permits, etc). </a:t>
            </a:r>
          </a:p>
          <a:p>
            <a:pPr algn="just">
              <a:buClr>
                <a:schemeClr val="bg1"/>
              </a:buClr>
              <a:defRPr/>
            </a:pPr>
            <a:r>
              <a:rPr lang="en-GB" sz="1200" dirty="0">
                <a:solidFill>
                  <a:schemeClr val="bg1"/>
                </a:solidFill>
                <a:latin typeface="Bdo"/>
                <a:sym typeface="Arial"/>
              </a:rPr>
              <a:t>	</a:t>
            </a:r>
            <a:r>
              <a:rPr lang="en-GB" sz="1200" dirty="0">
                <a:solidFill>
                  <a:schemeClr val="bg1"/>
                </a:solidFill>
                <a:latin typeface="Bdo"/>
                <a:sym typeface="Wingdings" panose="05000000000000000000" pitchFamily="2" charset="2"/>
              </a:rPr>
              <a:t></a:t>
            </a:r>
            <a:r>
              <a:rPr lang="en-GB" sz="1200" dirty="0">
                <a:solidFill>
                  <a:schemeClr val="bg1"/>
                </a:solidFill>
                <a:latin typeface="Bdo"/>
                <a:sym typeface="Arial"/>
              </a:rPr>
              <a:t> </a:t>
            </a:r>
            <a:r>
              <a:rPr lang="de-AT" sz="1200" dirty="0">
                <a:solidFill>
                  <a:schemeClr val="bg1"/>
                </a:solidFill>
                <a:latin typeface="Bdo"/>
                <a:sym typeface="Arial"/>
              </a:rPr>
              <a:t>hence Bia UAE </a:t>
            </a:r>
            <a:r>
              <a:rPr lang="en-GB" sz="1200" dirty="0">
                <a:solidFill>
                  <a:schemeClr val="bg1"/>
                </a:solidFill>
                <a:latin typeface="Bdo"/>
                <a:sym typeface="Arial"/>
              </a:rPr>
              <a:t>presents an alternative to classic private equity or other fund structures.</a:t>
            </a:r>
          </a:p>
        </p:txBody>
      </p:sp>
      <p:pic>
        <p:nvPicPr>
          <p:cNvPr id="13" name="Picture 12">
            <a:extLst>
              <a:ext uri="{FF2B5EF4-FFF2-40B4-BE49-F238E27FC236}">
                <a16:creationId xmlns:a16="http://schemas.microsoft.com/office/drawing/2014/main" id="{E75E4D85-16BE-8907-D2B4-E20D9086100B}"/>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906578" y="526807"/>
            <a:ext cx="3855705" cy="5115401"/>
          </a:xfrm>
          <a:prstGeom prst="rect">
            <a:avLst/>
          </a:prstGeom>
        </p:spPr>
      </p:pic>
      <p:cxnSp>
        <p:nvCxnSpPr>
          <p:cNvPr id="14" name="Straight Connector 13">
            <a:extLst>
              <a:ext uri="{FF2B5EF4-FFF2-40B4-BE49-F238E27FC236}">
                <a16:creationId xmlns:a16="http://schemas.microsoft.com/office/drawing/2014/main" id="{CB7F8DB8-C5FC-1398-2E1E-C50CB9FF2214}"/>
              </a:ext>
            </a:extLst>
          </p:cNvPr>
          <p:cNvCxnSpPr/>
          <p:nvPr/>
        </p:nvCxnSpPr>
        <p:spPr>
          <a:xfrm>
            <a:off x="914400" y="6429829"/>
            <a:ext cx="9173105" cy="0"/>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
        <p:nvSpPr>
          <p:cNvPr id="15" name="TextBox 14">
            <a:extLst>
              <a:ext uri="{FF2B5EF4-FFF2-40B4-BE49-F238E27FC236}">
                <a16:creationId xmlns:a16="http://schemas.microsoft.com/office/drawing/2014/main" id="{2085C6F4-F0A8-9A4E-B484-7BFF43FCA6CD}"/>
              </a:ext>
            </a:extLst>
          </p:cNvPr>
          <p:cNvSpPr txBox="1"/>
          <p:nvPr/>
        </p:nvSpPr>
        <p:spPr>
          <a:xfrm>
            <a:off x="494977" y="6299024"/>
            <a:ext cx="322524" cy="253916"/>
          </a:xfrm>
          <a:prstGeom prst="rect">
            <a:avLst/>
          </a:prstGeom>
          <a:noFill/>
        </p:spPr>
        <p:txBody>
          <a:bodyPr wrap="none" rtlCol="0">
            <a:spAutoFit/>
          </a:bodyPr>
          <a:lstStyle/>
          <a:p>
            <a:r>
              <a:rPr lang="en-US" sz="1050" dirty="0">
                <a:solidFill>
                  <a:schemeClr val="bg1"/>
                </a:solidFill>
                <a:latin typeface="Bdo"/>
              </a:rPr>
              <a:t>03</a:t>
            </a:r>
          </a:p>
        </p:txBody>
      </p:sp>
      <p:pic>
        <p:nvPicPr>
          <p:cNvPr id="16" name="Graphic 15">
            <a:extLst>
              <a:ext uri="{FF2B5EF4-FFF2-40B4-BE49-F238E27FC236}">
                <a16:creationId xmlns:a16="http://schemas.microsoft.com/office/drawing/2014/main" id="{08ED8B5E-6513-6579-0CCF-22FFD8503579}"/>
              </a:ext>
            </a:extLst>
          </p:cNvPr>
          <p:cNvPicPr>
            <a:picLocks noChangeAspect="1"/>
          </p:cNvPicPr>
          <p:nvPr/>
        </p:nvPicPr>
        <p:blipFill>
          <a:blip r:embed="rId4" cstate="print">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363200" y="5995287"/>
            <a:ext cx="1470635" cy="662579"/>
          </a:xfrm>
          <a:prstGeom prst="rect">
            <a:avLst/>
          </a:prstGeom>
        </p:spPr>
      </p:pic>
    </p:spTree>
    <p:extLst>
      <p:ext uri="{BB962C8B-B14F-4D97-AF65-F5344CB8AC3E}">
        <p14:creationId xmlns:p14="http://schemas.microsoft.com/office/powerpoint/2010/main" val="4133027626"/>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7F0E7"/>
        </a:solidFill>
        <a:effectLst/>
      </p:bgPr>
    </p:bg>
    <p:spTree>
      <p:nvGrpSpPr>
        <p:cNvPr id="1" name="Shape 40"/>
        <p:cNvGrpSpPr/>
        <p:nvPr/>
      </p:nvGrpSpPr>
      <p:grpSpPr>
        <a:xfrm>
          <a:off x="0" y="0"/>
          <a:ext cx="0" cy="0"/>
          <a:chOff x="0" y="0"/>
          <a:chExt cx="0" cy="0"/>
        </a:xfrm>
      </p:grpSpPr>
      <p:sp>
        <p:nvSpPr>
          <p:cNvPr id="15" name="Rectangle 14">
            <a:extLst>
              <a:ext uri="{FF2B5EF4-FFF2-40B4-BE49-F238E27FC236}">
                <a16:creationId xmlns:a16="http://schemas.microsoft.com/office/drawing/2014/main" id="{535AA6B4-B4BB-BB34-0A18-4F8A70B64B48}"/>
              </a:ext>
            </a:extLst>
          </p:cNvPr>
          <p:cNvSpPr/>
          <p:nvPr/>
        </p:nvSpPr>
        <p:spPr>
          <a:xfrm>
            <a:off x="0" y="-6075"/>
            <a:ext cx="12191999" cy="2029671"/>
          </a:xfrm>
          <a:prstGeom prst="rect">
            <a:avLst/>
          </a:prstGeom>
          <a:solidFill>
            <a:srgbClr val="F7FDF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
                <a:srgbClr val="000000"/>
              </a:buClr>
              <a:buSzTx/>
              <a:buFont typeface="Arial"/>
              <a:buNone/>
              <a:tabLst/>
              <a:defRPr/>
            </a:pPr>
            <a:endParaRPr lang="en-GB" sz="3600" dirty="0">
              <a:solidFill>
                <a:srgbClr val="F7FDF7"/>
              </a:solidFill>
              <a:latin typeface="Bdo"/>
              <a:sym typeface="Arial"/>
            </a:endParaRPr>
          </a:p>
        </p:txBody>
      </p:sp>
      <p:sp>
        <p:nvSpPr>
          <p:cNvPr id="12" name="Rechteck 11">
            <a:extLst>
              <a:ext uri="{FF2B5EF4-FFF2-40B4-BE49-F238E27FC236}">
                <a16:creationId xmlns:a16="http://schemas.microsoft.com/office/drawing/2014/main" id="{804E180F-9DB9-D9E0-46EA-C93D560EA326}"/>
              </a:ext>
            </a:extLst>
          </p:cNvPr>
          <p:cNvSpPr/>
          <p:nvPr/>
        </p:nvSpPr>
        <p:spPr>
          <a:xfrm rot="16200000">
            <a:off x="449330" y="4040113"/>
            <a:ext cx="1040731" cy="5049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1050" dirty="0">
                <a:solidFill>
                  <a:schemeClr val="tx1"/>
                </a:solidFill>
                <a:latin typeface="Bdo"/>
              </a:rPr>
              <a:t>Management Board Members</a:t>
            </a:r>
          </a:p>
        </p:txBody>
      </p:sp>
      <p:sp>
        <p:nvSpPr>
          <p:cNvPr id="16" name="Rechteck 15">
            <a:extLst>
              <a:ext uri="{FF2B5EF4-FFF2-40B4-BE49-F238E27FC236}">
                <a16:creationId xmlns:a16="http://schemas.microsoft.com/office/drawing/2014/main" id="{2D813429-8258-CC32-794E-93F2408374D4}"/>
              </a:ext>
            </a:extLst>
          </p:cNvPr>
          <p:cNvSpPr/>
          <p:nvPr/>
        </p:nvSpPr>
        <p:spPr>
          <a:xfrm>
            <a:off x="4817399" y="2474464"/>
            <a:ext cx="2804518" cy="798788"/>
          </a:xfrm>
          <a:prstGeom prst="rect">
            <a:avLst/>
          </a:prstGeom>
          <a:solidFill>
            <a:srgbClr val="38443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2000" b="1" dirty="0">
                <a:solidFill>
                  <a:schemeClr val="bg1"/>
                </a:solidFill>
                <a:latin typeface="Bdo"/>
              </a:rPr>
              <a:t>Bia UAE (SPV)</a:t>
            </a:r>
          </a:p>
        </p:txBody>
      </p:sp>
      <p:sp>
        <p:nvSpPr>
          <p:cNvPr id="2" name="Google Shape;42;p2">
            <a:extLst>
              <a:ext uri="{FF2B5EF4-FFF2-40B4-BE49-F238E27FC236}">
                <a16:creationId xmlns:a16="http://schemas.microsoft.com/office/drawing/2014/main" id="{0D1E0DEE-7F77-A00B-6DBE-5D98B77AC582}"/>
              </a:ext>
            </a:extLst>
          </p:cNvPr>
          <p:cNvSpPr/>
          <p:nvPr/>
        </p:nvSpPr>
        <p:spPr>
          <a:xfrm>
            <a:off x="457290" y="667468"/>
            <a:ext cx="7033401" cy="929444"/>
          </a:xfrm>
          <a:prstGeom prst="rect">
            <a:avLst/>
          </a:prstGeom>
          <a:noFill/>
          <a:ln>
            <a:noFill/>
          </a:ln>
        </p:spPr>
        <p:txBody>
          <a:bodyPr spcFirstLastPara="1" wrap="square" lIns="91425" tIns="45700" rIns="91425" bIns="45700" anchor="ctr" anchorCtr="0">
            <a:noAutofit/>
          </a:bodyPr>
          <a:lstStyle/>
          <a:p>
            <a:pPr marL="0" marR="0" lvl="0" indent="0" defTabSz="914400" rtl="0" eaLnBrk="1" fontAlgn="auto" latinLnBrk="0" hangingPunct="1">
              <a:lnSpc>
                <a:spcPct val="100000"/>
              </a:lnSpc>
              <a:spcBef>
                <a:spcPts val="0"/>
              </a:spcBef>
              <a:spcAft>
                <a:spcPts val="0"/>
              </a:spcAft>
              <a:buClr>
                <a:srgbClr val="000000"/>
              </a:buClr>
              <a:buSzTx/>
              <a:buFont typeface="Arial"/>
              <a:buNone/>
              <a:tabLst/>
              <a:defRPr/>
            </a:pPr>
            <a:r>
              <a:rPr lang="en-GB" sz="3600" kern="0" spc="73" dirty="0">
                <a:latin typeface="Bdo"/>
                <a:sym typeface="Arial"/>
              </a:rPr>
              <a:t>Who we are | Target structure</a:t>
            </a:r>
          </a:p>
        </p:txBody>
      </p:sp>
      <p:sp>
        <p:nvSpPr>
          <p:cNvPr id="21" name="Rechteck 20">
            <a:extLst>
              <a:ext uri="{FF2B5EF4-FFF2-40B4-BE49-F238E27FC236}">
                <a16:creationId xmlns:a16="http://schemas.microsoft.com/office/drawing/2014/main" id="{8CBB167F-412C-E265-BE4E-C7DE8850F1B4}"/>
              </a:ext>
            </a:extLst>
          </p:cNvPr>
          <p:cNvSpPr/>
          <p:nvPr/>
        </p:nvSpPr>
        <p:spPr>
          <a:xfrm>
            <a:off x="1265382" y="3959644"/>
            <a:ext cx="1587062" cy="683173"/>
          </a:xfrm>
          <a:prstGeom prst="rect">
            <a:avLst/>
          </a:prstGeom>
          <a:solidFill>
            <a:srgbClr val="4C574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1100" dirty="0">
                <a:solidFill>
                  <a:schemeClr val="bg1"/>
                </a:solidFill>
                <a:latin typeface="Bdo"/>
              </a:rPr>
              <a:t>Investor Relations</a:t>
            </a:r>
          </a:p>
        </p:txBody>
      </p:sp>
      <p:sp>
        <p:nvSpPr>
          <p:cNvPr id="27" name="Rechteck 26">
            <a:extLst>
              <a:ext uri="{FF2B5EF4-FFF2-40B4-BE49-F238E27FC236}">
                <a16:creationId xmlns:a16="http://schemas.microsoft.com/office/drawing/2014/main" id="{3C1D8AED-953D-5897-761A-4F104105B310}"/>
              </a:ext>
            </a:extLst>
          </p:cNvPr>
          <p:cNvSpPr/>
          <p:nvPr/>
        </p:nvSpPr>
        <p:spPr>
          <a:xfrm>
            <a:off x="3225712" y="3959644"/>
            <a:ext cx="1587062" cy="683173"/>
          </a:xfrm>
          <a:prstGeom prst="rect">
            <a:avLst/>
          </a:prstGeom>
          <a:solidFill>
            <a:srgbClr val="4C574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1100" dirty="0">
                <a:solidFill>
                  <a:schemeClr val="bg1"/>
                </a:solidFill>
                <a:latin typeface="Bdo"/>
              </a:rPr>
              <a:t>Operations</a:t>
            </a:r>
          </a:p>
        </p:txBody>
      </p:sp>
      <p:sp>
        <p:nvSpPr>
          <p:cNvPr id="28" name="Rechteck 27">
            <a:extLst>
              <a:ext uri="{FF2B5EF4-FFF2-40B4-BE49-F238E27FC236}">
                <a16:creationId xmlns:a16="http://schemas.microsoft.com/office/drawing/2014/main" id="{9C30E178-C41D-B91D-07D0-BDCF8B36895E}"/>
              </a:ext>
            </a:extLst>
          </p:cNvPr>
          <p:cNvSpPr/>
          <p:nvPr/>
        </p:nvSpPr>
        <p:spPr>
          <a:xfrm>
            <a:off x="5170262" y="3959647"/>
            <a:ext cx="1587062" cy="683173"/>
          </a:xfrm>
          <a:prstGeom prst="rect">
            <a:avLst/>
          </a:prstGeom>
          <a:solidFill>
            <a:srgbClr val="4C574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1100" dirty="0">
                <a:solidFill>
                  <a:schemeClr val="bg1"/>
                </a:solidFill>
                <a:latin typeface="Bdo"/>
              </a:rPr>
              <a:t>Competence Lines</a:t>
            </a:r>
          </a:p>
        </p:txBody>
      </p:sp>
      <p:sp>
        <p:nvSpPr>
          <p:cNvPr id="29" name="Rechteck 28">
            <a:extLst>
              <a:ext uri="{FF2B5EF4-FFF2-40B4-BE49-F238E27FC236}">
                <a16:creationId xmlns:a16="http://schemas.microsoft.com/office/drawing/2014/main" id="{48C90DD5-70FD-A04A-1A38-EBC87521A0E3}"/>
              </a:ext>
            </a:extLst>
          </p:cNvPr>
          <p:cNvSpPr/>
          <p:nvPr/>
        </p:nvSpPr>
        <p:spPr>
          <a:xfrm>
            <a:off x="7114812" y="3959644"/>
            <a:ext cx="1587062" cy="683173"/>
          </a:xfrm>
          <a:prstGeom prst="rect">
            <a:avLst/>
          </a:prstGeom>
          <a:solidFill>
            <a:srgbClr val="4C574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1000" dirty="0">
                <a:solidFill>
                  <a:schemeClr val="bg1"/>
                </a:solidFill>
                <a:latin typeface="Bdo"/>
              </a:rPr>
              <a:t>Investment Assessment &amp; </a:t>
            </a:r>
          </a:p>
          <a:p>
            <a:pPr algn="ctr"/>
            <a:r>
              <a:rPr lang="de-AT" sz="1000" dirty="0">
                <a:solidFill>
                  <a:schemeClr val="bg1"/>
                </a:solidFill>
                <a:latin typeface="Bdo"/>
              </a:rPr>
              <a:t>Capital Deployment</a:t>
            </a:r>
          </a:p>
        </p:txBody>
      </p:sp>
      <p:sp>
        <p:nvSpPr>
          <p:cNvPr id="31" name="Rechteck 30">
            <a:extLst>
              <a:ext uri="{FF2B5EF4-FFF2-40B4-BE49-F238E27FC236}">
                <a16:creationId xmlns:a16="http://schemas.microsoft.com/office/drawing/2014/main" id="{E38E960F-17B1-29D1-975E-207DDEFF6938}"/>
              </a:ext>
            </a:extLst>
          </p:cNvPr>
          <p:cNvSpPr/>
          <p:nvPr/>
        </p:nvSpPr>
        <p:spPr>
          <a:xfrm>
            <a:off x="9177137" y="4069763"/>
            <a:ext cx="1587062" cy="683173"/>
          </a:xfrm>
          <a:prstGeom prst="rect">
            <a:avLst/>
          </a:prstGeom>
          <a:noFill/>
          <a:ln w="38100">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1100" dirty="0">
                <a:solidFill>
                  <a:schemeClr val="tx1"/>
                </a:solidFill>
                <a:latin typeface="Bdo"/>
              </a:rPr>
              <a:t>Investment </a:t>
            </a:r>
          </a:p>
          <a:p>
            <a:pPr algn="ctr"/>
            <a:r>
              <a:rPr lang="de-AT" sz="1100" dirty="0">
                <a:solidFill>
                  <a:schemeClr val="tx1"/>
                </a:solidFill>
                <a:latin typeface="Bdo"/>
              </a:rPr>
              <a:t>Committee</a:t>
            </a:r>
          </a:p>
        </p:txBody>
      </p:sp>
      <p:cxnSp>
        <p:nvCxnSpPr>
          <p:cNvPr id="3088" name="Gerader Verbinder 3087">
            <a:extLst>
              <a:ext uri="{FF2B5EF4-FFF2-40B4-BE49-F238E27FC236}">
                <a16:creationId xmlns:a16="http://schemas.microsoft.com/office/drawing/2014/main" id="{F9CCC3B0-C326-F314-1A00-B79FD05A114B}"/>
              </a:ext>
            </a:extLst>
          </p:cNvPr>
          <p:cNvCxnSpPr/>
          <p:nvPr/>
        </p:nvCxnSpPr>
        <p:spPr>
          <a:xfrm>
            <a:off x="7621917" y="2883648"/>
            <a:ext cx="1526223" cy="0"/>
          </a:xfrm>
          <a:prstGeom prst="line">
            <a:avLst/>
          </a:prstGeom>
          <a:ln>
            <a:solidFill>
              <a:srgbClr val="384438"/>
            </a:solidFill>
          </a:ln>
        </p:spPr>
        <p:style>
          <a:lnRef idx="2">
            <a:schemeClr val="accent1"/>
          </a:lnRef>
          <a:fillRef idx="0">
            <a:schemeClr val="accent1"/>
          </a:fillRef>
          <a:effectRef idx="1">
            <a:schemeClr val="accent1"/>
          </a:effectRef>
          <a:fontRef idx="minor">
            <a:schemeClr val="tx1"/>
          </a:fontRef>
        </p:style>
      </p:cxnSp>
      <p:sp>
        <p:nvSpPr>
          <p:cNvPr id="3089" name="Rechteck 3088">
            <a:extLst>
              <a:ext uri="{FF2B5EF4-FFF2-40B4-BE49-F238E27FC236}">
                <a16:creationId xmlns:a16="http://schemas.microsoft.com/office/drawing/2014/main" id="{27131FDC-BE61-83D5-03B3-D2119F460FB8}"/>
              </a:ext>
            </a:extLst>
          </p:cNvPr>
          <p:cNvSpPr/>
          <p:nvPr/>
        </p:nvSpPr>
        <p:spPr>
          <a:xfrm>
            <a:off x="9137630" y="2484254"/>
            <a:ext cx="1608813" cy="905560"/>
          </a:xfrm>
          <a:prstGeom prst="rect">
            <a:avLst/>
          </a:prstGeom>
          <a:noFill/>
          <a:ln>
            <a:solidFill>
              <a:srgbClr val="38443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lang="de-AT" sz="1100" dirty="0">
                <a:solidFill>
                  <a:schemeClr val="tx1"/>
                </a:solidFill>
                <a:latin typeface="Bdo"/>
              </a:rPr>
              <a:t>[75]% Bia Advisory</a:t>
            </a:r>
          </a:p>
          <a:p>
            <a:pPr>
              <a:lnSpc>
                <a:spcPct val="150000"/>
              </a:lnSpc>
            </a:pPr>
            <a:r>
              <a:rPr lang="de-AT" sz="1100" dirty="0">
                <a:solidFill>
                  <a:schemeClr val="tx1"/>
                </a:solidFill>
                <a:latin typeface="Bdo"/>
              </a:rPr>
              <a:t>[20]% Anchor Investor</a:t>
            </a:r>
          </a:p>
          <a:p>
            <a:pPr>
              <a:lnSpc>
                <a:spcPct val="150000"/>
              </a:lnSpc>
            </a:pPr>
            <a:r>
              <a:rPr lang="de-AT" sz="1100" dirty="0">
                <a:solidFill>
                  <a:schemeClr val="tx1"/>
                </a:solidFill>
                <a:latin typeface="Bdo"/>
              </a:rPr>
              <a:t>[5]% Other</a:t>
            </a:r>
          </a:p>
        </p:txBody>
      </p:sp>
      <p:sp>
        <p:nvSpPr>
          <p:cNvPr id="3090" name="Rechteck 3089">
            <a:extLst>
              <a:ext uri="{FF2B5EF4-FFF2-40B4-BE49-F238E27FC236}">
                <a16:creationId xmlns:a16="http://schemas.microsoft.com/office/drawing/2014/main" id="{89C98B76-EE9F-BF22-F25D-5BBE0CD5C412}"/>
              </a:ext>
            </a:extLst>
          </p:cNvPr>
          <p:cNvSpPr/>
          <p:nvPr/>
        </p:nvSpPr>
        <p:spPr>
          <a:xfrm>
            <a:off x="3215194" y="4978942"/>
            <a:ext cx="1587062" cy="532656"/>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1100" dirty="0">
                <a:solidFill>
                  <a:schemeClr val="tx1"/>
                </a:solidFill>
              </a:rPr>
              <a:t>Risk Unit</a:t>
            </a:r>
          </a:p>
        </p:txBody>
      </p:sp>
      <p:sp>
        <p:nvSpPr>
          <p:cNvPr id="3091" name="Rechteck 3090">
            <a:extLst>
              <a:ext uri="{FF2B5EF4-FFF2-40B4-BE49-F238E27FC236}">
                <a16:creationId xmlns:a16="http://schemas.microsoft.com/office/drawing/2014/main" id="{6DD591D5-A517-F90F-F2AA-75441F6E2FAE}"/>
              </a:ext>
            </a:extLst>
          </p:cNvPr>
          <p:cNvSpPr/>
          <p:nvPr/>
        </p:nvSpPr>
        <p:spPr>
          <a:xfrm>
            <a:off x="3225712" y="5671633"/>
            <a:ext cx="1587062" cy="532656"/>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1100" dirty="0">
                <a:solidFill>
                  <a:schemeClr val="tx1"/>
                </a:solidFill>
              </a:rPr>
              <a:t>ESG</a:t>
            </a:r>
          </a:p>
        </p:txBody>
      </p:sp>
      <p:sp>
        <p:nvSpPr>
          <p:cNvPr id="3092" name="Rechteck 3091">
            <a:extLst>
              <a:ext uri="{FF2B5EF4-FFF2-40B4-BE49-F238E27FC236}">
                <a16:creationId xmlns:a16="http://schemas.microsoft.com/office/drawing/2014/main" id="{278117D2-8F3D-CF93-8D3F-8F380B3CF211}"/>
              </a:ext>
            </a:extLst>
          </p:cNvPr>
          <p:cNvSpPr/>
          <p:nvPr/>
        </p:nvSpPr>
        <p:spPr>
          <a:xfrm>
            <a:off x="5170262" y="4978942"/>
            <a:ext cx="1587062" cy="532656"/>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1100" dirty="0">
                <a:solidFill>
                  <a:schemeClr val="tx1"/>
                </a:solidFill>
              </a:rPr>
              <a:t>Accounting &amp; Finance</a:t>
            </a:r>
          </a:p>
        </p:txBody>
      </p:sp>
      <p:sp>
        <p:nvSpPr>
          <p:cNvPr id="3093" name="Rechteck 3092">
            <a:extLst>
              <a:ext uri="{FF2B5EF4-FFF2-40B4-BE49-F238E27FC236}">
                <a16:creationId xmlns:a16="http://schemas.microsoft.com/office/drawing/2014/main" id="{3E15DE6E-F974-D785-D81D-7E5E044D6766}"/>
              </a:ext>
            </a:extLst>
          </p:cNvPr>
          <p:cNvSpPr/>
          <p:nvPr/>
        </p:nvSpPr>
        <p:spPr>
          <a:xfrm>
            <a:off x="5180780" y="5671633"/>
            <a:ext cx="1587062" cy="532656"/>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1100" dirty="0">
                <a:solidFill>
                  <a:schemeClr val="tx1"/>
                </a:solidFill>
              </a:rPr>
              <a:t>HR &amp; IT</a:t>
            </a:r>
          </a:p>
        </p:txBody>
      </p:sp>
      <p:sp>
        <p:nvSpPr>
          <p:cNvPr id="3094" name="Rechteck 3093">
            <a:extLst>
              <a:ext uri="{FF2B5EF4-FFF2-40B4-BE49-F238E27FC236}">
                <a16:creationId xmlns:a16="http://schemas.microsoft.com/office/drawing/2014/main" id="{6B5BA6B3-8D9B-255E-1754-C9D8A304E80F}"/>
              </a:ext>
            </a:extLst>
          </p:cNvPr>
          <p:cNvSpPr/>
          <p:nvPr/>
        </p:nvSpPr>
        <p:spPr>
          <a:xfrm>
            <a:off x="7114812" y="4978942"/>
            <a:ext cx="1587062" cy="532656"/>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1100" dirty="0">
                <a:solidFill>
                  <a:schemeClr val="tx1"/>
                </a:solidFill>
              </a:rPr>
              <a:t>Investment team</a:t>
            </a:r>
          </a:p>
        </p:txBody>
      </p:sp>
      <p:sp>
        <p:nvSpPr>
          <p:cNvPr id="3095" name="Rechteck 3094">
            <a:extLst>
              <a:ext uri="{FF2B5EF4-FFF2-40B4-BE49-F238E27FC236}">
                <a16:creationId xmlns:a16="http://schemas.microsoft.com/office/drawing/2014/main" id="{3216CA65-BD65-365A-C849-F77B87373ED3}"/>
              </a:ext>
            </a:extLst>
          </p:cNvPr>
          <p:cNvSpPr/>
          <p:nvPr/>
        </p:nvSpPr>
        <p:spPr>
          <a:xfrm>
            <a:off x="7125330" y="5671633"/>
            <a:ext cx="1587062" cy="532656"/>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1100" dirty="0">
                <a:solidFill>
                  <a:schemeClr val="tx1"/>
                </a:solidFill>
              </a:rPr>
              <a:t>Portfolio team</a:t>
            </a:r>
          </a:p>
        </p:txBody>
      </p:sp>
      <p:sp>
        <p:nvSpPr>
          <p:cNvPr id="3096" name="Rechteck 3095">
            <a:extLst>
              <a:ext uri="{FF2B5EF4-FFF2-40B4-BE49-F238E27FC236}">
                <a16:creationId xmlns:a16="http://schemas.microsoft.com/office/drawing/2014/main" id="{3AAD9C6D-CC28-8CDF-678C-B8B56838CCC0}"/>
              </a:ext>
            </a:extLst>
          </p:cNvPr>
          <p:cNvSpPr/>
          <p:nvPr/>
        </p:nvSpPr>
        <p:spPr>
          <a:xfrm>
            <a:off x="1270644" y="4978942"/>
            <a:ext cx="1587062" cy="532656"/>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1100" dirty="0">
                <a:solidFill>
                  <a:schemeClr val="tx1"/>
                </a:solidFill>
              </a:rPr>
              <a:t>Monitoring</a:t>
            </a:r>
          </a:p>
        </p:txBody>
      </p:sp>
      <p:sp>
        <p:nvSpPr>
          <p:cNvPr id="3097" name="Rechteck 3096">
            <a:extLst>
              <a:ext uri="{FF2B5EF4-FFF2-40B4-BE49-F238E27FC236}">
                <a16:creationId xmlns:a16="http://schemas.microsoft.com/office/drawing/2014/main" id="{0AA677BD-3D11-EF09-B61F-187247A04AA1}"/>
              </a:ext>
            </a:extLst>
          </p:cNvPr>
          <p:cNvSpPr/>
          <p:nvPr/>
        </p:nvSpPr>
        <p:spPr>
          <a:xfrm>
            <a:off x="1265382" y="5671633"/>
            <a:ext cx="1587062" cy="532656"/>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1100" dirty="0">
                <a:solidFill>
                  <a:schemeClr val="tx1"/>
                </a:solidFill>
              </a:rPr>
              <a:t>Reporting</a:t>
            </a:r>
          </a:p>
        </p:txBody>
      </p:sp>
      <p:sp>
        <p:nvSpPr>
          <p:cNvPr id="4" name="Rechteck 3">
            <a:extLst>
              <a:ext uri="{FF2B5EF4-FFF2-40B4-BE49-F238E27FC236}">
                <a16:creationId xmlns:a16="http://schemas.microsoft.com/office/drawing/2014/main" id="{D1645233-F86B-5731-12FE-6B00680355AE}"/>
              </a:ext>
            </a:extLst>
          </p:cNvPr>
          <p:cNvSpPr/>
          <p:nvPr/>
        </p:nvSpPr>
        <p:spPr>
          <a:xfrm>
            <a:off x="2473997" y="2537103"/>
            <a:ext cx="1335045" cy="683173"/>
          </a:xfrm>
          <a:prstGeom prst="rect">
            <a:avLst/>
          </a:prstGeom>
          <a:noFill/>
          <a:ln w="38100">
            <a:solidFill>
              <a:srgbClr val="4C574C"/>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1200" dirty="0">
                <a:solidFill>
                  <a:schemeClr val="tx1"/>
                </a:solidFill>
                <a:latin typeface="Bdo"/>
              </a:rPr>
              <a:t>Advisory Board</a:t>
            </a:r>
          </a:p>
        </p:txBody>
      </p:sp>
      <p:cxnSp>
        <p:nvCxnSpPr>
          <p:cNvPr id="9" name="Gerade Verbindung mit Pfeil 8">
            <a:extLst>
              <a:ext uri="{FF2B5EF4-FFF2-40B4-BE49-F238E27FC236}">
                <a16:creationId xmlns:a16="http://schemas.microsoft.com/office/drawing/2014/main" id="{5540291B-518A-47B7-3169-26F9DAFB41CB}"/>
              </a:ext>
            </a:extLst>
          </p:cNvPr>
          <p:cNvCxnSpPr>
            <a:cxnSpLocks/>
            <a:stCxn id="4" idx="3"/>
            <a:endCxn id="16" idx="1"/>
          </p:cNvCxnSpPr>
          <p:nvPr/>
        </p:nvCxnSpPr>
        <p:spPr>
          <a:xfrm flipV="1">
            <a:off x="3809042" y="2873858"/>
            <a:ext cx="1008357" cy="4832"/>
          </a:xfrm>
          <a:prstGeom prst="straightConnector1">
            <a:avLst/>
          </a:prstGeom>
          <a:ln>
            <a:solidFill>
              <a:srgbClr val="384438"/>
            </a:solidFill>
            <a:tailEnd type="triangle"/>
          </a:ln>
        </p:spPr>
        <p:style>
          <a:lnRef idx="2">
            <a:schemeClr val="accent1"/>
          </a:lnRef>
          <a:fillRef idx="0">
            <a:schemeClr val="accent1"/>
          </a:fillRef>
          <a:effectRef idx="1">
            <a:schemeClr val="accent1"/>
          </a:effectRef>
          <a:fontRef idx="minor">
            <a:schemeClr val="tx1"/>
          </a:fontRef>
        </p:style>
      </p:cxnSp>
      <p:sp>
        <p:nvSpPr>
          <p:cNvPr id="10" name="Rechteck 9">
            <a:extLst>
              <a:ext uri="{FF2B5EF4-FFF2-40B4-BE49-F238E27FC236}">
                <a16:creationId xmlns:a16="http://schemas.microsoft.com/office/drawing/2014/main" id="{62896DC8-0293-D76B-6CCE-85DA31BB90F1}"/>
              </a:ext>
            </a:extLst>
          </p:cNvPr>
          <p:cNvSpPr/>
          <p:nvPr/>
        </p:nvSpPr>
        <p:spPr>
          <a:xfrm>
            <a:off x="609600" y="3796921"/>
            <a:ext cx="8257309" cy="1016046"/>
          </a:xfrm>
          <a:prstGeom prst="rect">
            <a:avLst/>
          </a:prstGeom>
          <a:noFill/>
          <a:ln w="28575">
            <a:solidFill>
              <a:srgbClr val="4C574C"/>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dirty="0"/>
          </a:p>
        </p:txBody>
      </p:sp>
      <p:pic>
        <p:nvPicPr>
          <p:cNvPr id="20" name="Picture 19" descr="A logo with a circle and text&#10;&#10;Description automatically generated">
            <a:extLst>
              <a:ext uri="{FF2B5EF4-FFF2-40B4-BE49-F238E27FC236}">
                <a16:creationId xmlns:a16="http://schemas.microsoft.com/office/drawing/2014/main" id="{1109A6A0-881C-AB73-AEA5-75896DC940D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230380" y="5910158"/>
            <a:ext cx="1702421" cy="859191"/>
          </a:xfrm>
          <a:prstGeom prst="rect">
            <a:avLst/>
          </a:prstGeom>
        </p:spPr>
      </p:pic>
      <p:cxnSp>
        <p:nvCxnSpPr>
          <p:cNvPr id="22" name="Straight Connector 21">
            <a:extLst>
              <a:ext uri="{FF2B5EF4-FFF2-40B4-BE49-F238E27FC236}">
                <a16:creationId xmlns:a16="http://schemas.microsoft.com/office/drawing/2014/main" id="{867C6AC5-9935-FB36-DBDF-259AF1024B39}"/>
              </a:ext>
            </a:extLst>
          </p:cNvPr>
          <p:cNvCxnSpPr/>
          <p:nvPr/>
        </p:nvCxnSpPr>
        <p:spPr>
          <a:xfrm>
            <a:off x="914400" y="6429829"/>
            <a:ext cx="9173105" cy="0"/>
          </a:xfrm>
          <a:prstGeom prst="line">
            <a:avLst/>
          </a:prstGeom>
        </p:spPr>
        <p:style>
          <a:lnRef idx="1">
            <a:schemeClr val="dk1"/>
          </a:lnRef>
          <a:fillRef idx="0">
            <a:schemeClr val="dk1"/>
          </a:fillRef>
          <a:effectRef idx="0">
            <a:schemeClr val="dk1"/>
          </a:effectRef>
          <a:fontRef idx="minor">
            <a:schemeClr val="tx1"/>
          </a:fontRef>
        </p:style>
      </p:cxnSp>
      <p:sp>
        <p:nvSpPr>
          <p:cNvPr id="23" name="TextBox 22">
            <a:extLst>
              <a:ext uri="{FF2B5EF4-FFF2-40B4-BE49-F238E27FC236}">
                <a16:creationId xmlns:a16="http://schemas.microsoft.com/office/drawing/2014/main" id="{A7198C1C-C2C0-655E-9E16-916D04C15FB4}"/>
              </a:ext>
            </a:extLst>
          </p:cNvPr>
          <p:cNvSpPr txBox="1"/>
          <p:nvPr/>
        </p:nvSpPr>
        <p:spPr>
          <a:xfrm>
            <a:off x="494977" y="6299024"/>
            <a:ext cx="322524" cy="253916"/>
          </a:xfrm>
          <a:prstGeom prst="rect">
            <a:avLst/>
          </a:prstGeom>
          <a:noFill/>
        </p:spPr>
        <p:txBody>
          <a:bodyPr wrap="none" rtlCol="0">
            <a:spAutoFit/>
          </a:bodyPr>
          <a:lstStyle/>
          <a:p>
            <a:r>
              <a:rPr lang="en-US" sz="1050" dirty="0">
                <a:latin typeface="Bdo"/>
              </a:rPr>
              <a:t>04</a:t>
            </a:r>
          </a:p>
        </p:txBody>
      </p:sp>
      <p:cxnSp>
        <p:nvCxnSpPr>
          <p:cNvPr id="25" name="Connector: Elbow 24">
            <a:extLst>
              <a:ext uri="{FF2B5EF4-FFF2-40B4-BE49-F238E27FC236}">
                <a16:creationId xmlns:a16="http://schemas.microsoft.com/office/drawing/2014/main" id="{707E77CA-EDA8-4CE3-1BCF-1E6E80A4E6B8}"/>
              </a:ext>
            </a:extLst>
          </p:cNvPr>
          <p:cNvCxnSpPr>
            <a:stCxn id="16" idx="2"/>
            <a:endCxn id="21" idx="0"/>
          </p:cNvCxnSpPr>
          <p:nvPr/>
        </p:nvCxnSpPr>
        <p:spPr>
          <a:xfrm rot="5400000">
            <a:off x="3796090" y="1536076"/>
            <a:ext cx="686392" cy="4160745"/>
          </a:xfrm>
          <a:prstGeom prst="bentConnector3">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0" name="Connector: Elbow 29">
            <a:extLst>
              <a:ext uri="{FF2B5EF4-FFF2-40B4-BE49-F238E27FC236}">
                <a16:creationId xmlns:a16="http://schemas.microsoft.com/office/drawing/2014/main" id="{62BBA816-328D-EAD3-B8EC-04E34113BE4D}"/>
              </a:ext>
            </a:extLst>
          </p:cNvPr>
          <p:cNvCxnSpPr>
            <a:stCxn id="16" idx="2"/>
            <a:endCxn id="27" idx="0"/>
          </p:cNvCxnSpPr>
          <p:nvPr/>
        </p:nvCxnSpPr>
        <p:spPr>
          <a:xfrm rot="5400000">
            <a:off x="4776255" y="2516241"/>
            <a:ext cx="686392" cy="2200415"/>
          </a:xfrm>
          <a:prstGeom prst="bentConnector3">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074" name="Connector: Elbow 3073">
            <a:extLst>
              <a:ext uri="{FF2B5EF4-FFF2-40B4-BE49-F238E27FC236}">
                <a16:creationId xmlns:a16="http://schemas.microsoft.com/office/drawing/2014/main" id="{8AB2C894-1F2A-55AC-CA1D-0DA411B6438E}"/>
              </a:ext>
            </a:extLst>
          </p:cNvPr>
          <p:cNvCxnSpPr>
            <a:stCxn id="16" idx="2"/>
            <a:endCxn id="28" idx="0"/>
          </p:cNvCxnSpPr>
          <p:nvPr/>
        </p:nvCxnSpPr>
        <p:spPr>
          <a:xfrm rot="5400000">
            <a:off x="5748529" y="3488517"/>
            <a:ext cx="686395" cy="255865"/>
          </a:xfrm>
          <a:prstGeom prst="bentConnector3">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077" name="Connector: Elbow 3076">
            <a:extLst>
              <a:ext uri="{FF2B5EF4-FFF2-40B4-BE49-F238E27FC236}">
                <a16:creationId xmlns:a16="http://schemas.microsoft.com/office/drawing/2014/main" id="{5731158B-2D58-9590-F52A-40B3E09727EA}"/>
              </a:ext>
            </a:extLst>
          </p:cNvPr>
          <p:cNvCxnSpPr>
            <a:stCxn id="16" idx="2"/>
            <a:endCxn id="29" idx="0"/>
          </p:cNvCxnSpPr>
          <p:nvPr/>
        </p:nvCxnSpPr>
        <p:spPr>
          <a:xfrm rot="16200000" flipH="1">
            <a:off x="6720804" y="2772105"/>
            <a:ext cx="686392" cy="1688685"/>
          </a:xfrm>
          <a:prstGeom prst="bentConnector3">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080" name="Connector: Elbow 3079">
            <a:extLst>
              <a:ext uri="{FF2B5EF4-FFF2-40B4-BE49-F238E27FC236}">
                <a16:creationId xmlns:a16="http://schemas.microsoft.com/office/drawing/2014/main" id="{5E9E8A10-6308-04A5-2DE3-9BD6117EAC2F}"/>
              </a:ext>
            </a:extLst>
          </p:cNvPr>
          <p:cNvCxnSpPr>
            <a:stCxn id="16" idx="2"/>
            <a:endCxn id="31" idx="0"/>
          </p:cNvCxnSpPr>
          <p:nvPr/>
        </p:nvCxnSpPr>
        <p:spPr>
          <a:xfrm rot="16200000" flipH="1">
            <a:off x="7696908" y="1796002"/>
            <a:ext cx="796511" cy="3751010"/>
          </a:xfrm>
          <a:prstGeom prst="bentConnector3">
            <a:avLst>
              <a:gd name="adj1" fmla="val 42984"/>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69939526"/>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7FDF7"/>
        </a:solidFill>
        <a:effectLst/>
      </p:bgPr>
    </p:bg>
    <p:spTree>
      <p:nvGrpSpPr>
        <p:cNvPr id="1" name="Shape 40"/>
        <p:cNvGrpSpPr/>
        <p:nvPr/>
      </p:nvGrpSpPr>
      <p:grpSpPr>
        <a:xfrm>
          <a:off x="0" y="0"/>
          <a:ext cx="0" cy="0"/>
          <a:chOff x="0" y="0"/>
          <a:chExt cx="0" cy="0"/>
        </a:xfrm>
      </p:grpSpPr>
      <p:sp>
        <p:nvSpPr>
          <p:cNvPr id="2" name="Google Shape;42;p2">
            <a:extLst>
              <a:ext uri="{FF2B5EF4-FFF2-40B4-BE49-F238E27FC236}">
                <a16:creationId xmlns:a16="http://schemas.microsoft.com/office/drawing/2014/main" id="{0D1E0DEE-7F77-A00B-6DBE-5D98B77AC582}"/>
              </a:ext>
            </a:extLst>
          </p:cNvPr>
          <p:cNvSpPr/>
          <p:nvPr/>
        </p:nvSpPr>
        <p:spPr>
          <a:xfrm>
            <a:off x="633521" y="394251"/>
            <a:ext cx="5833954" cy="929444"/>
          </a:xfrm>
          <a:prstGeom prst="rect">
            <a:avLst/>
          </a:prstGeom>
          <a:noFill/>
          <a:ln>
            <a:noFill/>
          </a:ln>
        </p:spPr>
        <p:txBody>
          <a:bodyPr spcFirstLastPara="1" wrap="square" lIns="91425" tIns="45700" rIns="91425" bIns="45700" anchor="ctr" anchorCtr="0">
            <a:noAutofit/>
          </a:bodyPr>
          <a:lstStyle/>
          <a:p>
            <a:pPr marL="0" marR="0" lvl="0" indent="0" defTabSz="914400" rtl="0" eaLnBrk="1" fontAlgn="auto" latinLnBrk="0" hangingPunct="1">
              <a:lnSpc>
                <a:spcPct val="100000"/>
              </a:lnSpc>
              <a:spcBef>
                <a:spcPts val="0"/>
              </a:spcBef>
              <a:spcAft>
                <a:spcPts val="0"/>
              </a:spcAft>
              <a:buClr>
                <a:srgbClr val="000000"/>
              </a:buClr>
              <a:buSzTx/>
              <a:buFont typeface="Arial"/>
              <a:buNone/>
              <a:tabLst/>
              <a:defRPr/>
            </a:pPr>
            <a:r>
              <a:rPr lang="en-GB" sz="3600" kern="0" spc="73" dirty="0">
                <a:latin typeface="Bdo"/>
                <a:sym typeface="Arial"/>
              </a:rPr>
              <a:t>Corporate Governance</a:t>
            </a:r>
          </a:p>
        </p:txBody>
      </p:sp>
      <p:sp>
        <p:nvSpPr>
          <p:cNvPr id="7" name="Rechteck 6">
            <a:extLst>
              <a:ext uri="{FF2B5EF4-FFF2-40B4-BE49-F238E27FC236}">
                <a16:creationId xmlns:a16="http://schemas.microsoft.com/office/drawing/2014/main" id="{88D3D6BA-A63A-54CC-799C-A2B3EB62AC57}"/>
              </a:ext>
            </a:extLst>
          </p:cNvPr>
          <p:cNvSpPr/>
          <p:nvPr/>
        </p:nvSpPr>
        <p:spPr>
          <a:xfrm>
            <a:off x="614654" y="2025610"/>
            <a:ext cx="1981340" cy="1039814"/>
          </a:xfrm>
          <a:prstGeom prst="rect">
            <a:avLst/>
          </a:prstGeom>
          <a:solidFill>
            <a:srgbClr val="38443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pPr algn="ctr"/>
            <a:r>
              <a:rPr lang="de-AT" sz="1200" b="1" dirty="0">
                <a:solidFill>
                  <a:schemeClr val="bg1"/>
                </a:solidFill>
                <a:latin typeface="Bdo"/>
              </a:rPr>
              <a:t>Management Board</a:t>
            </a:r>
          </a:p>
        </p:txBody>
      </p:sp>
      <p:sp>
        <p:nvSpPr>
          <p:cNvPr id="20" name="Rechteck 19">
            <a:extLst>
              <a:ext uri="{FF2B5EF4-FFF2-40B4-BE49-F238E27FC236}">
                <a16:creationId xmlns:a16="http://schemas.microsoft.com/office/drawing/2014/main" id="{67F2ED9A-3758-71E9-9B77-B53BE38B908D}"/>
              </a:ext>
            </a:extLst>
          </p:cNvPr>
          <p:cNvSpPr/>
          <p:nvPr/>
        </p:nvSpPr>
        <p:spPr>
          <a:xfrm>
            <a:off x="614654" y="3289490"/>
            <a:ext cx="1981340" cy="1039814"/>
          </a:xfrm>
          <a:prstGeom prst="rect">
            <a:avLst/>
          </a:prstGeom>
          <a:solidFill>
            <a:srgbClr val="38443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pPr algn="ctr"/>
            <a:r>
              <a:rPr lang="de-AT" sz="1200" b="1" dirty="0">
                <a:solidFill>
                  <a:schemeClr val="bg1"/>
                </a:solidFill>
                <a:latin typeface="Bdo"/>
              </a:rPr>
              <a:t>Advisory Board</a:t>
            </a:r>
          </a:p>
        </p:txBody>
      </p:sp>
      <p:sp>
        <p:nvSpPr>
          <p:cNvPr id="22" name="Rechteck 21">
            <a:extLst>
              <a:ext uri="{FF2B5EF4-FFF2-40B4-BE49-F238E27FC236}">
                <a16:creationId xmlns:a16="http://schemas.microsoft.com/office/drawing/2014/main" id="{7D5BF0DA-AC57-63D8-8DAF-308669C3344E}"/>
              </a:ext>
            </a:extLst>
          </p:cNvPr>
          <p:cNvSpPr/>
          <p:nvPr/>
        </p:nvSpPr>
        <p:spPr>
          <a:xfrm>
            <a:off x="614654" y="4553370"/>
            <a:ext cx="1981340" cy="1039814"/>
          </a:xfrm>
          <a:prstGeom prst="rect">
            <a:avLst/>
          </a:prstGeom>
          <a:solidFill>
            <a:srgbClr val="38443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pPr algn="ctr"/>
            <a:r>
              <a:rPr lang="de-AT" sz="1200" b="1" dirty="0">
                <a:solidFill>
                  <a:schemeClr val="bg1"/>
                </a:solidFill>
                <a:latin typeface="Bdo"/>
              </a:rPr>
              <a:t>Investment Board</a:t>
            </a:r>
          </a:p>
        </p:txBody>
      </p:sp>
      <p:sp>
        <p:nvSpPr>
          <p:cNvPr id="23" name="Google Shape;42;p2">
            <a:extLst>
              <a:ext uri="{FF2B5EF4-FFF2-40B4-BE49-F238E27FC236}">
                <a16:creationId xmlns:a16="http://schemas.microsoft.com/office/drawing/2014/main" id="{48E3AC45-184E-6F6A-8618-ECF0AD43A833}"/>
              </a:ext>
            </a:extLst>
          </p:cNvPr>
          <p:cNvSpPr/>
          <p:nvPr/>
        </p:nvSpPr>
        <p:spPr>
          <a:xfrm>
            <a:off x="2727233" y="1443328"/>
            <a:ext cx="2538159" cy="442332"/>
          </a:xfrm>
          <a:prstGeom prst="rect">
            <a:avLst/>
          </a:prstGeom>
          <a:solidFill>
            <a:srgbClr val="4C574C"/>
          </a:solidFill>
          <a:ln>
            <a:noFill/>
            <a:prstDash val="dash"/>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GB" sz="1200" b="1" dirty="0">
                <a:solidFill>
                  <a:schemeClr val="bg1"/>
                </a:solidFill>
                <a:latin typeface="Bdo"/>
                <a:sym typeface="Arial"/>
              </a:rPr>
              <a:t>Appointed</a:t>
            </a:r>
            <a:r>
              <a:rPr lang="en-GB" sz="1200" b="1" kern="0" dirty="0">
                <a:solidFill>
                  <a:schemeClr val="bg1"/>
                </a:solidFill>
                <a:latin typeface="Arial Rounded MT Bold" panose="020F0704030504030204" pitchFamily="34" charset="0"/>
                <a:cs typeface="Cavolini" panose="03000502040302020204" pitchFamily="66" charset="0"/>
                <a:sym typeface="Arial"/>
              </a:rPr>
              <a:t> </a:t>
            </a:r>
            <a:r>
              <a:rPr lang="en-GB" sz="1200" b="1" dirty="0">
                <a:solidFill>
                  <a:schemeClr val="bg1"/>
                </a:solidFill>
                <a:latin typeface="Bdo"/>
                <a:sym typeface="Arial"/>
              </a:rPr>
              <a:t>by</a:t>
            </a:r>
          </a:p>
        </p:txBody>
      </p:sp>
      <p:sp>
        <p:nvSpPr>
          <p:cNvPr id="25" name="Google Shape;42;p2">
            <a:extLst>
              <a:ext uri="{FF2B5EF4-FFF2-40B4-BE49-F238E27FC236}">
                <a16:creationId xmlns:a16="http://schemas.microsoft.com/office/drawing/2014/main" id="{8720F50B-ECEF-5064-0851-6441CEAD1742}"/>
              </a:ext>
            </a:extLst>
          </p:cNvPr>
          <p:cNvSpPr/>
          <p:nvPr/>
        </p:nvSpPr>
        <p:spPr>
          <a:xfrm>
            <a:off x="2727233" y="2025610"/>
            <a:ext cx="2538159" cy="1039814"/>
          </a:xfrm>
          <a:prstGeom prst="rect">
            <a:avLst/>
          </a:prstGeom>
          <a:solidFill>
            <a:srgbClr val="E7F0E7"/>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GB" sz="1200" dirty="0">
                <a:latin typeface="Bdo"/>
                <a:sym typeface="Arial"/>
              </a:rPr>
              <a:t>Majority vote of its</a:t>
            </a:r>
            <a:r>
              <a:rPr lang="en-GB" sz="1100" kern="0" dirty="0">
                <a:latin typeface="Arial Rounded MT Bold" panose="020F0704030504030204" pitchFamily="34" charset="0"/>
                <a:cs typeface="Cavolini" panose="03000502040302020204" pitchFamily="66" charset="0"/>
                <a:sym typeface="Arial"/>
              </a:rPr>
              <a:t> </a:t>
            </a:r>
            <a:r>
              <a:rPr lang="en-GB" sz="1200" dirty="0">
                <a:latin typeface="Bdo"/>
                <a:sym typeface="Arial"/>
              </a:rPr>
              <a:t>members</a:t>
            </a:r>
          </a:p>
        </p:txBody>
      </p:sp>
      <p:sp>
        <p:nvSpPr>
          <p:cNvPr id="26" name="Google Shape;42;p2">
            <a:extLst>
              <a:ext uri="{FF2B5EF4-FFF2-40B4-BE49-F238E27FC236}">
                <a16:creationId xmlns:a16="http://schemas.microsoft.com/office/drawing/2014/main" id="{D35A2F86-F0A2-9DEB-A1EE-C828ABE4501F}"/>
              </a:ext>
            </a:extLst>
          </p:cNvPr>
          <p:cNvSpPr/>
          <p:nvPr/>
        </p:nvSpPr>
        <p:spPr>
          <a:xfrm>
            <a:off x="2727232" y="3289490"/>
            <a:ext cx="2538159" cy="1039814"/>
          </a:xfrm>
          <a:prstGeom prst="rect">
            <a:avLst/>
          </a:prstGeom>
          <a:solidFill>
            <a:srgbClr val="E7F0E7"/>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GB" sz="1200" dirty="0">
                <a:latin typeface="Bdo"/>
                <a:sym typeface="Arial"/>
              </a:rPr>
              <a:t>Management Board</a:t>
            </a:r>
          </a:p>
        </p:txBody>
      </p:sp>
      <p:sp>
        <p:nvSpPr>
          <p:cNvPr id="30" name="Google Shape;42;p2">
            <a:extLst>
              <a:ext uri="{FF2B5EF4-FFF2-40B4-BE49-F238E27FC236}">
                <a16:creationId xmlns:a16="http://schemas.microsoft.com/office/drawing/2014/main" id="{CB46CDCA-CA2C-AAE7-847E-C1676CD33ED7}"/>
              </a:ext>
            </a:extLst>
          </p:cNvPr>
          <p:cNvSpPr/>
          <p:nvPr/>
        </p:nvSpPr>
        <p:spPr>
          <a:xfrm>
            <a:off x="2727231" y="4553370"/>
            <a:ext cx="2538159" cy="1039814"/>
          </a:xfrm>
          <a:prstGeom prst="rect">
            <a:avLst/>
          </a:prstGeom>
          <a:solidFill>
            <a:srgbClr val="E7F0E7"/>
          </a:solidFill>
          <a:ln>
            <a:noFill/>
          </a:ln>
        </p:spPr>
        <p:txBody>
          <a:bodyPr spcFirstLastPara="1" wrap="square" lIns="91425" tIns="45700" rIns="91425" bIns="45700" anchor="ctr" anchorCtr="0">
            <a:noAutofit/>
          </a:bodyPr>
          <a:lstStyle/>
          <a:p>
            <a:pPr algn="ctr">
              <a:buClr>
                <a:srgbClr val="000000"/>
              </a:buClr>
              <a:defRPr/>
            </a:pPr>
            <a:r>
              <a:rPr lang="en-GB" sz="1200" dirty="0">
                <a:latin typeface="Bdo"/>
                <a:sym typeface="Arial"/>
              </a:rPr>
              <a:t>Management Board</a:t>
            </a:r>
          </a:p>
        </p:txBody>
      </p:sp>
      <p:sp>
        <p:nvSpPr>
          <p:cNvPr id="3072" name="Google Shape;42;p2">
            <a:extLst>
              <a:ext uri="{FF2B5EF4-FFF2-40B4-BE49-F238E27FC236}">
                <a16:creationId xmlns:a16="http://schemas.microsoft.com/office/drawing/2014/main" id="{B82BC27C-0BEF-D23E-8DAB-1D5E5841C325}"/>
              </a:ext>
            </a:extLst>
          </p:cNvPr>
          <p:cNvSpPr/>
          <p:nvPr/>
        </p:nvSpPr>
        <p:spPr>
          <a:xfrm>
            <a:off x="5396629" y="1443328"/>
            <a:ext cx="3318139" cy="442332"/>
          </a:xfrm>
          <a:prstGeom prst="rect">
            <a:avLst/>
          </a:prstGeom>
          <a:solidFill>
            <a:srgbClr val="4C574C"/>
          </a:solidFill>
          <a:ln>
            <a:noFill/>
            <a:prstDash val="dash"/>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de-AT" sz="1200" b="1" dirty="0">
                <a:solidFill>
                  <a:schemeClr val="bg1"/>
                </a:solidFill>
                <a:latin typeface="Bdo"/>
                <a:sym typeface="Arial"/>
              </a:rPr>
              <a:t>Key </a:t>
            </a:r>
            <a:r>
              <a:rPr lang="en-GB" sz="1200" b="1" dirty="0">
                <a:solidFill>
                  <a:schemeClr val="bg1"/>
                </a:solidFill>
                <a:latin typeface="Bdo"/>
                <a:sym typeface="Arial"/>
              </a:rPr>
              <a:t>responsibilities</a:t>
            </a:r>
          </a:p>
        </p:txBody>
      </p:sp>
      <p:sp>
        <p:nvSpPr>
          <p:cNvPr id="3074" name="Google Shape;42;p2">
            <a:extLst>
              <a:ext uri="{FF2B5EF4-FFF2-40B4-BE49-F238E27FC236}">
                <a16:creationId xmlns:a16="http://schemas.microsoft.com/office/drawing/2014/main" id="{58D8F7CC-8D32-4F08-9FA8-C3E5A896A350}"/>
              </a:ext>
            </a:extLst>
          </p:cNvPr>
          <p:cNvSpPr/>
          <p:nvPr/>
        </p:nvSpPr>
        <p:spPr>
          <a:xfrm>
            <a:off x="5396629" y="2025610"/>
            <a:ext cx="3318139" cy="1039814"/>
          </a:xfrm>
          <a:prstGeom prst="rect">
            <a:avLst/>
          </a:prstGeom>
          <a:solidFill>
            <a:srgbClr val="E7F0E7"/>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GB" sz="1100" dirty="0">
                <a:latin typeface="Bdo"/>
                <a:sym typeface="Arial"/>
              </a:rPr>
              <a:t>Running daily business activities, oversight of different functions and decision making. Each BoD member to cover different business streams within Bia UAE (as per the previous slide).</a:t>
            </a:r>
          </a:p>
        </p:txBody>
      </p:sp>
      <p:sp>
        <p:nvSpPr>
          <p:cNvPr id="3077" name="Google Shape;42;p2">
            <a:extLst>
              <a:ext uri="{FF2B5EF4-FFF2-40B4-BE49-F238E27FC236}">
                <a16:creationId xmlns:a16="http://schemas.microsoft.com/office/drawing/2014/main" id="{691A201C-47D7-9118-E669-643DE7FDECBE}"/>
              </a:ext>
            </a:extLst>
          </p:cNvPr>
          <p:cNvSpPr/>
          <p:nvPr/>
        </p:nvSpPr>
        <p:spPr>
          <a:xfrm>
            <a:off x="5396628" y="3289490"/>
            <a:ext cx="3318139" cy="1039814"/>
          </a:xfrm>
          <a:prstGeom prst="rect">
            <a:avLst/>
          </a:prstGeom>
          <a:solidFill>
            <a:srgbClr val="E7F0E7"/>
          </a:solidFill>
          <a:ln>
            <a:noFill/>
          </a:ln>
        </p:spPr>
        <p:txBody>
          <a:bodyPr spcFirstLastPara="1" wrap="square" lIns="91425" tIns="45700" rIns="91425" bIns="45700" anchor="ctr" anchorCtr="0">
            <a:noAutofit/>
          </a:bodyPr>
          <a:lstStyle/>
          <a:p>
            <a:pPr algn="ctr">
              <a:buClr>
                <a:srgbClr val="000000"/>
              </a:buClr>
              <a:defRPr/>
            </a:pPr>
            <a:r>
              <a:rPr lang="en-GB" sz="1100" dirty="0">
                <a:latin typeface="Bdo"/>
                <a:sym typeface="Arial"/>
              </a:rPr>
              <a:t>Support function to management in strategic decisions, such as defining risk appetites, setting sectoral and industry limits, but also acting as facilitators in fundraising and deal origination (external representation)</a:t>
            </a:r>
          </a:p>
        </p:txBody>
      </p:sp>
      <p:sp>
        <p:nvSpPr>
          <p:cNvPr id="3078" name="Google Shape;42;p2">
            <a:extLst>
              <a:ext uri="{FF2B5EF4-FFF2-40B4-BE49-F238E27FC236}">
                <a16:creationId xmlns:a16="http://schemas.microsoft.com/office/drawing/2014/main" id="{F7498F24-E026-8F84-282A-6406CC98238D}"/>
              </a:ext>
            </a:extLst>
          </p:cNvPr>
          <p:cNvSpPr/>
          <p:nvPr/>
        </p:nvSpPr>
        <p:spPr>
          <a:xfrm>
            <a:off x="5396627" y="4553370"/>
            <a:ext cx="3318139" cy="1039814"/>
          </a:xfrm>
          <a:prstGeom prst="rect">
            <a:avLst/>
          </a:prstGeom>
          <a:solidFill>
            <a:srgbClr val="E7F0E7"/>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GB" sz="1100" dirty="0">
                <a:latin typeface="Bdo"/>
                <a:sym typeface="Arial"/>
              </a:rPr>
              <a:t>Decision making body on single-investment level, which operates based on suggestions and opinions of IACD*, Risk and ESG units, who provide their vote.</a:t>
            </a:r>
          </a:p>
        </p:txBody>
      </p:sp>
      <p:sp>
        <p:nvSpPr>
          <p:cNvPr id="3080" name="Google Shape;42;p2">
            <a:extLst>
              <a:ext uri="{FF2B5EF4-FFF2-40B4-BE49-F238E27FC236}">
                <a16:creationId xmlns:a16="http://schemas.microsoft.com/office/drawing/2014/main" id="{5700D28D-36AF-2A61-BF52-E8326AE688A6}"/>
              </a:ext>
            </a:extLst>
          </p:cNvPr>
          <p:cNvSpPr/>
          <p:nvPr/>
        </p:nvSpPr>
        <p:spPr>
          <a:xfrm>
            <a:off x="8859648" y="1443328"/>
            <a:ext cx="2538159" cy="442332"/>
          </a:xfrm>
          <a:prstGeom prst="rect">
            <a:avLst/>
          </a:prstGeom>
          <a:solidFill>
            <a:srgbClr val="4C574C"/>
          </a:solidFill>
          <a:ln>
            <a:noFill/>
            <a:prstDash val="dash"/>
          </a:ln>
        </p:spPr>
        <p:txBody>
          <a:bodyPr spcFirstLastPara="1" wrap="square" lIns="91425" tIns="45700" rIns="91425" bIns="45700" anchor="ctr" anchorCtr="0">
            <a:noAutofit/>
          </a:bodyPr>
          <a:lstStyle/>
          <a:p>
            <a:pPr algn="ctr">
              <a:buClr>
                <a:srgbClr val="000000"/>
              </a:buClr>
            </a:pPr>
            <a:r>
              <a:rPr lang="de-AT" sz="1200" b="1" dirty="0">
                <a:solidFill>
                  <a:schemeClr val="bg1"/>
                </a:solidFill>
                <a:latin typeface="Bdo"/>
                <a:sym typeface="Arial"/>
              </a:rPr>
              <a:t>Members</a:t>
            </a:r>
            <a:endParaRPr lang="en-GB" sz="1200" b="1" dirty="0">
              <a:solidFill>
                <a:schemeClr val="bg1"/>
              </a:solidFill>
              <a:latin typeface="Bdo"/>
              <a:sym typeface="Arial"/>
            </a:endParaRPr>
          </a:p>
        </p:txBody>
      </p:sp>
      <p:sp>
        <p:nvSpPr>
          <p:cNvPr id="3082" name="Google Shape;42;p2">
            <a:extLst>
              <a:ext uri="{FF2B5EF4-FFF2-40B4-BE49-F238E27FC236}">
                <a16:creationId xmlns:a16="http://schemas.microsoft.com/office/drawing/2014/main" id="{97E76072-6EDE-D89F-B6B3-79CA390CB3D3}"/>
              </a:ext>
            </a:extLst>
          </p:cNvPr>
          <p:cNvSpPr/>
          <p:nvPr/>
        </p:nvSpPr>
        <p:spPr>
          <a:xfrm>
            <a:off x="8859648" y="2025610"/>
            <a:ext cx="2538159" cy="1039814"/>
          </a:xfrm>
          <a:prstGeom prst="rect">
            <a:avLst/>
          </a:prstGeom>
          <a:solidFill>
            <a:srgbClr val="E7F0E7"/>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GB" sz="1200" dirty="0">
                <a:latin typeface="Bdo"/>
                <a:sym typeface="Arial"/>
              </a:rPr>
              <a:t>Executive directors (heads of departments) plus potentially other non-executive (external) directors.</a:t>
            </a:r>
          </a:p>
        </p:txBody>
      </p:sp>
      <p:sp>
        <p:nvSpPr>
          <p:cNvPr id="3083" name="Google Shape;42;p2">
            <a:extLst>
              <a:ext uri="{FF2B5EF4-FFF2-40B4-BE49-F238E27FC236}">
                <a16:creationId xmlns:a16="http://schemas.microsoft.com/office/drawing/2014/main" id="{4DEC0572-34BE-13A3-B90E-B8D9E2B99C6C}"/>
              </a:ext>
            </a:extLst>
          </p:cNvPr>
          <p:cNvSpPr/>
          <p:nvPr/>
        </p:nvSpPr>
        <p:spPr>
          <a:xfrm>
            <a:off x="8859647" y="3289490"/>
            <a:ext cx="2538159" cy="1039814"/>
          </a:xfrm>
          <a:prstGeom prst="rect">
            <a:avLst/>
          </a:prstGeom>
          <a:solidFill>
            <a:srgbClr val="E7F0E7"/>
          </a:solidFill>
          <a:ln>
            <a:noFill/>
          </a:ln>
        </p:spPr>
        <p:txBody>
          <a:bodyPr spcFirstLastPara="1" wrap="square" lIns="91425" tIns="45700" rIns="91425" bIns="45700" anchor="ctr" anchorCtr="0">
            <a:noAutofit/>
          </a:bodyPr>
          <a:lstStyle/>
          <a:p>
            <a:pPr marL="0" marR="0" lvl="0" indent="0" defTabSz="914400" rtl="0" eaLnBrk="1" fontAlgn="auto" latinLnBrk="0" hangingPunct="1">
              <a:lnSpc>
                <a:spcPct val="100000"/>
              </a:lnSpc>
              <a:spcBef>
                <a:spcPts val="0"/>
              </a:spcBef>
              <a:spcAft>
                <a:spcPts val="0"/>
              </a:spcAft>
              <a:buClr>
                <a:srgbClr val="000000"/>
              </a:buClr>
              <a:buSzTx/>
              <a:buFont typeface="Arial"/>
              <a:buNone/>
              <a:tabLst/>
              <a:defRPr/>
            </a:pPr>
            <a:r>
              <a:rPr lang="en-GB" sz="1050" b="1" dirty="0">
                <a:latin typeface="Bdo"/>
                <a:sym typeface="Arial"/>
              </a:rPr>
              <a:t>External counterparts which would cover: </a:t>
            </a:r>
            <a:r>
              <a:rPr lang="en-GB" sz="1050" dirty="0">
                <a:latin typeface="Bdo"/>
                <a:sym typeface="Arial"/>
              </a:rPr>
              <a:t>a) strong network with SFW, </a:t>
            </a:r>
          </a:p>
          <a:p>
            <a:pPr marL="0" marR="0" lvl="0" indent="0" defTabSz="914400" rtl="0" eaLnBrk="1" fontAlgn="auto" latinLnBrk="0" hangingPunct="1">
              <a:lnSpc>
                <a:spcPct val="100000"/>
              </a:lnSpc>
              <a:spcBef>
                <a:spcPts val="0"/>
              </a:spcBef>
              <a:spcAft>
                <a:spcPts val="0"/>
              </a:spcAft>
              <a:buClr>
                <a:srgbClr val="000000"/>
              </a:buClr>
              <a:buSzTx/>
              <a:buFont typeface="Arial"/>
              <a:buNone/>
              <a:tabLst/>
              <a:defRPr/>
            </a:pPr>
            <a:r>
              <a:rPr lang="en-GB" sz="1050" dirty="0">
                <a:latin typeface="Bdo"/>
                <a:sym typeface="Arial"/>
              </a:rPr>
              <a:t>b) expertise in developmental finance, </a:t>
            </a:r>
          </a:p>
          <a:p>
            <a:pPr marL="0" marR="0" lvl="0" indent="0" defTabSz="914400" rtl="0" eaLnBrk="1" fontAlgn="auto" latinLnBrk="0" hangingPunct="1">
              <a:lnSpc>
                <a:spcPct val="100000"/>
              </a:lnSpc>
              <a:spcBef>
                <a:spcPts val="0"/>
              </a:spcBef>
              <a:spcAft>
                <a:spcPts val="0"/>
              </a:spcAft>
              <a:buClr>
                <a:srgbClr val="000000"/>
              </a:buClr>
              <a:buSzTx/>
              <a:buFont typeface="Arial"/>
              <a:buNone/>
              <a:tabLst/>
              <a:defRPr/>
            </a:pPr>
            <a:r>
              <a:rPr lang="en-GB" sz="1050" dirty="0">
                <a:latin typeface="Bdo"/>
                <a:sym typeface="Arial"/>
              </a:rPr>
              <a:t>c) expertise in ESG,</a:t>
            </a:r>
          </a:p>
          <a:p>
            <a:pPr marL="0" marR="0" lvl="0" indent="0" defTabSz="914400" rtl="0" eaLnBrk="1" fontAlgn="auto" latinLnBrk="0" hangingPunct="1">
              <a:lnSpc>
                <a:spcPct val="100000"/>
              </a:lnSpc>
              <a:spcBef>
                <a:spcPts val="0"/>
              </a:spcBef>
              <a:spcAft>
                <a:spcPts val="0"/>
              </a:spcAft>
              <a:buClr>
                <a:srgbClr val="000000"/>
              </a:buClr>
              <a:buSzTx/>
              <a:buFont typeface="Arial"/>
              <a:buNone/>
              <a:tabLst/>
              <a:defRPr/>
            </a:pPr>
            <a:r>
              <a:rPr lang="en-GB" sz="1050" dirty="0">
                <a:latin typeface="Bdo"/>
                <a:sym typeface="Arial"/>
              </a:rPr>
              <a:t>d) risk management know how. </a:t>
            </a:r>
          </a:p>
        </p:txBody>
      </p:sp>
      <p:sp>
        <p:nvSpPr>
          <p:cNvPr id="3084" name="Google Shape;42;p2">
            <a:extLst>
              <a:ext uri="{FF2B5EF4-FFF2-40B4-BE49-F238E27FC236}">
                <a16:creationId xmlns:a16="http://schemas.microsoft.com/office/drawing/2014/main" id="{89BF1397-812E-0572-0777-F10A450BDD18}"/>
              </a:ext>
            </a:extLst>
          </p:cNvPr>
          <p:cNvSpPr/>
          <p:nvPr/>
        </p:nvSpPr>
        <p:spPr>
          <a:xfrm>
            <a:off x="8859646" y="4553370"/>
            <a:ext cx="2538159" cy="1039814"/>
          </a:xfrm>
          <a:prstGeom prst="rect">
            <a:avLst/>
          </a:prstGeom>
          <a:solidFill>
            <a:srgbClr val="E7F0E7"/>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GB" sz="1100" dirty="0">
                <a:latin typeface="Bdo"/>
                <a:sym typeface="Arial"/>
              </a:rPr>
              <a:t>Head of Investment Board will be covered by the Head of IACD.</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GB" sz="1100" dirty="0">
                <a:latin typeface="Bdo"/>
                <a:sym typeface="Arial"/>
              </a:rPr>
              <a:t>Other members may be both internal and external experts.</a:t>
            </a:r>
          </a:p>
        </p:txBody>
      </p:sp>
      <p:sp>
        <p:nvSpPr>
          <p:cNvPr id="3085" name="Google Shape;42;p2">
            <a:extLst>
              <a:ext uri="{FF2B5EF4-FFF2-40B4-BE49-F238E27FC236}">
                <a16:creationId xmlns:a16="http://schemas.microsoft.com/office/drawing/2014/main" id="{5889325D-92BE-1C7C-6B00-CF85B0E38035}"/>
              </a:ext>
            </a:extLst>
          </p:cNvPr>
          <p:cNvSpPr/>
          <p:nvPr/>
        </p:nvSpPr>
        <p:spPr>
          <a:xfrm>
            <a:off x="595834" y="5640460"/>
            <a:ext cx="7530770" cy="243495"/>
          </a:xfrm>
          <a:prstGeom prst="rect">
            <a:avLst/>
          </a:prstGeom>
          <a:noFill/>
          <a:ln>
            <a:noFill/>
          </a:ln>
        </p:spPr>
        <p:txBody>
          <a:bodyPr spcFirstLastPara="1" wrap="square" lIns="91425" tIns="45700" rIns="91425" bIns="45700" anchor="ctr" anchorCtr="0">
            <a:noAutofit/>
          </a:bodyPr>
          <a:lstStyle/>
          <a:p>
            <a:pPr marL="0" marR="0" lvl="0" indent="0" defTabSz="914400" rtl="0" eaLnBrk="1" fontAlgn="auto" latinLnBrk="0" hangingPunct="1">
              <a:lnSpc>
                <a:spcPct val="100000"/>
              </a:lnSpc>
              <a:spcBef>
                <a:spcPts val="0"/>
              </a:spcBef>
              <a:spcAft>
                <a:spcPts val="0"/>
              </a:spcAft>
              <a:buClr>
                <a:srgbClr val="000000"/>
              </a:buClr>
              <a:buSzTx/>
              <a:buFont typeface="Arial"/>
              <a:buNone/>
              <a:tabLst/>
              <a:defRPr/>
            </a:pPr>
            <a:r>
              <a:rPr lang="en-GB" sz="800" kern="0" dirty="0">
                <a:latin typeface="Arial Rounded MT Bold" panose="020F0704030504030204" pitchFamily="34" charset="0"/>
                <a:cs typeface="Cavolini" panose="03000502040302020204" pitchFamily="66" charset="0"/>
                <a:sym typeface="Arial"/>
              </a:rPr>
              <a:t>* IACD stands for Investment Assessment &amp;  Capital Deployment unit</a:t>
            </a:r>
          </a:p>
        </p:txBody>
      </p:sp>
      <p:pic>
        <p:nvPicPr>
          <p:cNvPr id="5" name="Picture 4" descr="A logo with a circle and text&#10;&#10;Description automatically generated">
            <a:extLst>
              <a:ext uri="{FF2B5EF4-FFF2-40B4-BE49-F238E27FC236}">
                <a16:creationId xmlns:a16="http://schemas.microsoft.com/office/drawing/2014/main" id="{FF5BB3CD-5AA9-BE85-D773-5C693F7D4956}"/>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230380" y="5910158"/>
            <a:ext cx="1702421" cy="859191"/>
          </a:xfrm>
          <a:prstGeom prst="rect">
            <a:avLst/>
          </a:prstGeom>
        </p:spPr>
      </p:pic>
      <p:cxnSp>
        <p:nvCxnSpPr>
          <p:cNvPr id="6" name="Straight Connector 5">
            <a:extLst>
              <a:ext uri="{FF2B5EF4-FFF2-40B4-BE49-F238E27FC236}">
                <a16:creationId xmlns:a16="http://schemas.microsoft.com/office/drawing/2014/main" id="{2EB08EC7-0D4B-6715-17C7-022B9C8374AB}"/>
              </a:ext>
            </a:extLst>
          </p:cNvPr>
          <p:cNvCxnSpPr/>
          <p:nvPr/>
        </p:nvCxnSpPr>
        <p:spPr>
          <a:xfrm>
            <a:off x="914400" y="6429829"/>
            <a:ext cx="9173105" cy="0"/>
          </a:xfrm>
          <a:prstGeom prst="line">
            <a:avLst/>
          </a:prstGeom>
        </p:spPr>
        <p:style>
          <a:lnRef idx="1">
            <a:schemeClr val="dk1"/>
          </a:lnRef>
          <a:fillRef idx="0">
            <a:schemeClr val="dk1"/>
          </a:fillRef>
          <a:effectRef idx="0">
            <a:schemeClr val="dk1"/>
          </a:effectRef>
          <a:fontRef idx="minor">
            <a:schemeClr val="tx1"/>
          </a:fontRef>
        </p:style>
      </p:cxnSp>
      <p:sp>
        <p:nvSpPr>
          <p:cNvPr id="8" name="TextBox 7">
            <a:extLst>
              <a:ext uri="{FF2B5EF4-FFF2-40B4-BE49-F238E27FC236}">
                <a16:creationId xmlns:a16="http://schemas.microsoft.com/office/drawing/2014/main" id="{24612657-A890-77A0-8653-B5891E1E2D85}"/>
              </a:ext>
            </a:extLst>
          </p:cNvPr>
          <p:cNvSpPr txBox="1"/>
          <p:nvPr/>
        </p:nvSpPr>
        <p:spPr>
          <a:xfrm>
            <a:off x="494977" y="6299024"/>
            <a:ext cx="322524" cy="253916"/>
          </a:xfrm>
          <a:prstGeom prst="rect">
            <a:avLst/>
          </a:prstGeom>
          <a:noFill/>
        </p:spPr>
        <p:txBody>
          <a:bodyPr wrap="none" rtlCol="0">
            <a:spAutoFit/>
          </a:bodyPr>
          <a:lstStyle/>
          <a:p>
            <a:r>
              <a:rPr lang="en-US" sz="1050" dirty="0">
                <a:latin typeface="Bdo"/>
              </a:rPr>
              <a:t>05</a:t>
            </a:r>
          </a:p>
        </p:txBody>
      </p:sp>
    </p:spTree>
    <p:extLst>
      <p:ext uri="{BB962C8B-B14F-4D97-AF65-F5344CB8AC3E}">
        <p14:creationId xmlns:p14="http://schemas.microsoft.com/office/powerpoint/2010/main" val="1560992004"/>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384438"/>
        </a:solidFill>
        <a:effectLst/>
      </p:bgPr>
    </p:bg>
    <p:spTree>
      <p:nvGrpSpPr>
        <p:cNvPr id="1" name="Shape 40"/>
        <p:cNvGrpSpPr/>
        <p:nvPr/>
      </p:nvGrpSpPr>
      <p:grpSpPr>
        <a:xfrm>
          <a:off x="0" y="0"/>
          <a:ext cx="0" cy="0"/>
          <a:chOff x="0" y="0"/>
          <a:chExt cx="0" cy="0"/>
        </a:xfrm>
      </p:grpSpPr>
      <p:sp>
        <p:nvSpPr>
          <p:cNvPr id="2" name="Google Shape;42;p2">
            <a:extLst>
              <a:ext uri="{FF2B5EF4-FFF2-40B4-BE49-F238E27FC236}">
                <a16:creationId xmlns:a16="http://schemas.microsoft.com/office/drawing/2014/main" id="{0D1E0DEE-7F77-A00B-6DBE-5D98B77AC582}"/>
              </a:ext>
            </a:extLst>
          </p:cNvPr>
          <p:cNvSpPr/>
          <p:nvPr/>
        </p:nvSpPr>
        <p:spPr>
          <a:xfrm>
            <a:off x="503472" y="410631"/>
            <a:ext cx="7987969" cy="929444"/>
          </a:xfrm>
          <a:prstGeom prst="rect">
            <a:avLst/>
          </a:prstGeom>
          <a:noFill/>
          <a:ln>
            <a:noFill/>
          </a:ln>
        </p:spPr>
        <p:txBody>
          <a:bodyPr spcFirstLastPara="1" wrap="square" lIns="91425" tIns="45700" rIns="91425" bIns="45700" anchor="ctr" anchorCtr="0">
            <a:noAutofit/>
          </a:bodyPr>
          <a:lstStyle/>
          <a:p>
            <a:pPr marL="0" marR="0" lvl="0" indent="0" defTabSz="914400" rtl="0" eaLnBrk="1" fontAlgn="auto" latinLnBrk="0" hangingPunct="1">
              <a:lnSpc>
                <a:spcPct val="100000"/>
              </a:lnSpc>
              <a:spcBef>
                <a:spcPts val="0"/>
              </a:spcBef>
              <a:spcAft>
                <a:spcPts val="0"/>
              </a:spcAft>
              <a:buClr>
                <a:srgbClr val="000000"/>
              </a:buClr>
              <a:buSzTx/>
              <a:buFont typeface="Arial"/>
              <a:buNone/>
              <a:tabLst/>
              <a:defRPr/>
            </a:pPr>
            <a:r>
              <a:rPr lang="de-AT" sz="3600" kern="0" spc="73" dirty="0">
                <a:solidFill>
                  <a:schemeClr val="bg1"/>
                </a:solidFill>
                <a:latin typeface="Bdo"/>
                <a:sym typeface="Arial"/>
              </a:rPr>
              <a:t>How We Do It | Basic </a:t>
            </a:r>
            <a:r>
              <a:rPr lang="en-GB" sz="3600" kern="0" spc="73" dirty="0">
                <a:solidFill>
                  <a:schemeClr val="bg1"/>
                </a:solidFill>
                <a:latin typeface="Bdo"/>
                <a:sym typeface="Arial"/>
              </a:rPr>
              <a:t>Principle</a:t>
            </a:r>
          </a:p>
        </p:txBody>
      </p:sp>
      <p:sp>
        <p:nvSpPr>
          <p:cNvPr id="21" name="Oval 20">
            <a:extLst>
              <a:ext uri="{FF2B5EF4-FFF2-40B4-BE49-F238E27FC236}">
                <a16:creationId xmlns:a16="http://schemas.microsoft.com/office/drawing/2014/main" id="{05E69A62-4C2F-CE1B-D571-9C192EA5AA92}"/>
              </a:ext>
            </a:extLst>
          </p:cNvPr>
          <p:cNvSpPr/>
          <p:nvPr/>
        </p:nvSpPr>
        <p:spPr>
          <a:xfrm>
            <a:off x="553988" y="2746015"/>
            <a:ext cx="1734108" cy="1734108"/>
          </a:xfrm>
          <a:prstGeom prst="ellipse">
            <a:avLst/>
          </a:prstGeom>
          <a:solidFill>
            <a:srgbClr val="4C574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hteck 17">
            <a:extLst>
              <a:ext uri="{FF2B5EF4-FFF2-40B4-BE49-F238E27FC236}">
                <a16:creationId xmlns:a16="http://schemas.microsoft.com/office/drawing/2014/main" id="{380C0060-BA7A-9A43-734A-5874627C42D5}"/>
              </a:ext>
            </a:extLst>
          </p:cNvPr>
          <p:cNvSpPr/>
          <p:nvPr/>
        </p:nvSpPr>
        <p:spPr>
          <a:xfrm>
            <a:off x="227450" y="3502119"/>
            <a:ext cx="2389573" cy="87477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gn="ctr"/>
            <a:endParaRPr lang="de-AT" sz="1200" dirty="0"/>
          </a:p>
          <a:p>
            <a:pPr algn="ctr"/>
            <a:r>
              <a:rPr lang="de-AT" sz="1200" dirty="0"/>
              <a:t>Anchor Investor &amp;</a:t>
            </a:r>
          </a:p>
          <a:p>
            <a:pPr algn="ctr"/>
            <a:r>
              <a:rPr lang="de-AT" sz="1200" dirty="0"/>
              <a:t>Other Investors</a:t>
            </a:r>
          </a:p>
        </p:txBody>
      </p:sp>
      <p:pic>
        <p:nvPicPr>
          <p:cNvPr id="27" name="Object 6" descr="Money outline">
            <a:extLst>
              <a:ext uri="{FF2B5EF4-FFF2-40B4-BE49-F238E27FC236}">
                <a16:creationId xmlns:a16="http://schemas.microsoft.com/office/drawing/2014/main" id="{F08197AC-CD4D-C5F9-C920-FCE31DFD3A37}"/>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995501" y="2854945"/>
            <a:ext cx="849244" cy="849238"/>
          </a:xfrm>
          <a:prstGeom prst="rect">
            <a:avLst/>
          </a:prstGeom>
        </p:spPr>
      </p:pic>
      <p:cxnSp>
        <p:nvCxnSpPr>
          <p:cNvPr id="29" name="Straight Connector 28">
            <a:extLst>
              <a:ext uri="{FF2B5EF4-FFF2-40B4-BE49-F238E27FC236}">
                <a16:creationId xmlns:a16="http://schemas.microsoft.com/office/drawing/2014/main" id="{4CBB9BF4-DD47-DB33-813F-8FC2C0CE8CB1}"/>
              </a:ext>
            </a:extLst>
          </p:cNvPr>
          <p:cNvCxnSpPr>
            <a:cxnSpLocks/>
          </p:cNvCxnSpPr>
          <p:nvPr/>
        </p:nvCxnSpPr>
        <p:spPr>
          <a:xfrm>
            <a:off x="2617023" y="1801091"/>
            <a:ext cx="8474" cy="3934691"/>
          </a:xfrm>
          <a:prstGeom prst="line">
            <a:avLst/>
          </a:prstGeom>
          <a:ln>
            <a:solidFill>
              <a:srgbClr val="E7F0E7"/>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C6A6D0FA-08FB-A6AF-2953-2B97E70DFABA}"/>
              </a:ext>
            </a:extLst>
          </p:cNvPr>
          <p:cNvCxnSpPr>
            <a:cxnSpLocks/>
            <a:stCxn id="21" idx="6"/>
          </p:cNvCxnSpPr>
          <p:nvPr/>
        </p:nvCxnSpPr>
        <p:spPr>
          <a:xfrm>
            <a:off x="2288096" y="3613069"/>
            <a:ext cx="337401" cy="0"/>
          </a:xfrm>
          <a:prstGeom prst="line">
            <a:avLst/>
          </a:prstGeom>
          <a:ln>
            <a:solidFill>
              <a:srgbClr val="E7F0E7"/>
            </a:solidFill>
          </a:ln>
        </p:spPr>
        <p:style>
          <a:lnRef idx="2">
            <a:schemeClr val="accent1"/>
          </a:lnRef>
          <a:fillRef idx="0">
            <a:schemeClr val="accent1"/>
          </a:fillRef>
          <a:effectRef idx="1">
            <a:schemeClr val="accent1"/>
          </a:effectRef>
          <a:fontRef idx="minor">
            <a:schemeClr val="tx1"/>
          </a:fontRef>
        </p:style>
      </p:cxnSp>
      <p:sp>
        <p:nvSpPr>
          <p:cNvPr id="36" name="Oval 35">
            <a:extLst>
              <a:ext uri="{FF2B5EF4-FFF2-40B4-BE49-F238E27FC236}">
                <a16:creationId xmlns:a16="http://schemas.microsoft.com/office/drawing/2014/main" id="{85BD1B25-0193-3D86-379D-184D48F56F6B}"/>
              </a:ext>
            </a:extLst>
          </p:cNvPr>
          <p:cNvSpPr/>
          <p:nvPr/>
        </p:nvSpPr>
        <p:spPr>
          <a:xfrm>
            <a:off x="2560274" y="1744533"/>
            <a:ext cx="112868" cy="112868"/>
          </a:xfrm>
          <a:prstGeom prst="ellipse">
            <a:avLst/>
          </a:prstGeom>
          <a:solidFill>
            <a:srgbClr val="E7F0E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Oval 36">
            <a:extLst>
              <a:ext uri="{FF2B5EF4-FFF2-40B4-BE49-F238E27FC236}">
                <a16:creationId xmlns:a16="http://schemas.microsoft.com/office/drawing/2014/main" id="{66EBBB1D-3517-BD20-2DDF-A6B0E8FB401B}"/>
              </a:ext>
            </a:extLst>
          </p:cNvPr>
          <p:cNvSpPr/>
          <p:nvPr/>
        </p:nvSpPr>
        <p:spPr>
          <a:xfrm>
            <a:off x="2566624" y="5679472"/>
            <a:ext cx="112868" cy="112868"/>
          </a:xfrm>
          <a:prstGeom prst="ellipse">
            <a:avLst/>
          </a:prstGeom>
          <a:solidFill>
            <a:srgbClr val="E7F0E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TextBox 38">
            <a:extLst>
              <a:ext uri="{FF2B5EF4-FFF2-40B4-BE49-F238E27FC236}">
                <a16:creationId xmlns:a16="http://schemas.microsoft.com/office/drawing/2014/main" id="{ECB4D723-A175-859D-D9B5-0330A1DEB210}"/>
              </a:ext>
            </a:extLst>
          </p:cNvPr>
          <p:cNvSpPr txBox="1"/>
          <p:nvPr/>
        </p:nvSpPr>
        <p:spPr>
          <a:xfrm>
            <a:off x="3443223" y="2446438"/>
            <a:ext cx="681405" cy="276999"/>
          </a:xfrm>
          <a:prstGeom prst="rect">
            <a:avLst/>
          </a:prstGeom>
          <a:noFill/>
        </p:spPr>
        <p:txBody>
          <a:bodyPr wrap="none" rtlCol="0">
            <a:spAutoFit/>
          </a:bodyPr>
          <a:lstStyle/>
          <a:p>
            <a:r>
              <a:rPr lang="de-AT" sz="1200" kern="0" spc="73" dirty="0">
                <a:solidFill>
                  <a:schemeClr val="bg1"/>
                </a:solidFill>
                <a:latin typeface="Bdo"/>
              </a:rPr>
              <a:t>Capital</a:t>
            </a:r>
            <a:endParaRPr lang="en-US" sz="1200" kern="0" spc="73" dirty="0">
              <a:solidFill>
                <a:schemeClr val="bg1"/>
              </a:solidFill>
              <a:latin typeface="Bdo"/>
            </a:endParaRPr>
          </a:p>
        </p:txBody>
      </p:sp>
      <p:cxnSp>
        <p:nvCxnSpPr>
          <p:cNvPr id="41" name="Straight Connector 40">
            <a:extLst>
              <a:ext uri="{FF2B5EF4-FFF2-40B4-BE49-F238E27FC236}">
                <a16:creationId xmlns:a16="http://schemas.microsoft.com/office/drawing/2014/main" id="{5CA29E0B-9B2A-F9C7-6AB4-1498931C14AA}"/>
              </a:ext>
            </a:extLst>
          </p:cNvPr>
          <p:cNvCxnSpPr>
            <a:cxnSpLocks/>
          </p:cNvCxnSpPr>
          <p:nvPr/>
        </p:nvCxnSpPr>
        <p:spPr>
          <a:xfrm>
            <a:off x="5166976" y="1801091"/>
            <a:ext cx="8474" cy="3934691"/>
          </a:xfrm>
          <a:prstGeom prst="line">
            <a:avLst/>
          </a:prstGeom>
          <a:ln>
            <a:solidFill>
              <a:srgbClr val="E7F0E7"/>
            </a:solidFill>
          </a:ln>
        </p:spPr>
        <p:style>
          <a:lnRef idx="2">
            <a:schemeClr val="accent1"/>
          </a:lnRef>
          <a:fillRef idx="0">
            <a:schemeClr val="accent1"/>
          </a:fillRef>
          <a:effectRef idx="1">
            <a:schemeClr val="accent1"/>
          </a:effectRef>
          <a:fontRef idx="minor">
            <a:schemeClr val="tx1"/>
          </a:fontRef>
        </p:style>
      </p:cxnSp>
      <p:sp>
        <p:nvSpPr>
          <p:cNvPr id="42" name="Oval 41">
            <a:extLst>
              <a:ext uri="{FF2B5EF4-FFF2-40B4-BE49-F238E27FC236}">
                <a16:creationId xmlns:a16="http://schemas.microsoft.com/office/drawing/2014/main" id="{582FCCB2-0B85-CB94-56B3-8F28618CEDCE}"/>
              </a:ext>
            </a:extLst>
          </p:cNvPr>
          <p:cNvSpPr/>
          <p:nvPr/>
        </p:nvSpPr>
        <p:spPr>
          <a:xfrm>
            <a:off x="5110227" y="1744533"/>
            <a:ext cx="112868" cy="112868"/>
          </a:xfrm>
          <a:prstGeom prst="ellipse">
            <a:avLst/>
          </a:prstGeom>
          <a:solidFill>
            <a:srgbClr val="E7F0E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Oval 42">
            <a:extLst>
              <a:ext uri="{FF2B5EF4-FFF2-40B4-BE49-F238E27FC236}">
                <a16:creationId xmlns:a16="http://schemas.microsoft.com/office/drawing/2014/main" id="{B0CA1514-64CC-6377-D785-1EEA92796908}"/>
              </a:ext>
            </a:extLst>
          </p:cNvPr>
          <p:cNvSpPr/>
          <p:nvPr/>
        </p:nvSpPr>
        <p:spPr>
          <a:xfrm>
            <a:off x="5116577" y="5679472"/>
            <a:ext cx="112868" cy="112868"/>
          </a:xfrm>
          <a:prstGeom prst="ellipse">
            <a:avLst/>
          </a:prstGeom>
          <a:solidFill>
            <a:srgbClr val="E7F0E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TextBox 51">
            <a:extLst>
              <a:ext uri="{FF2B5EF4-FFF2-40B4-BE49-F238E27FC236}">
                <a16:creationId xmlns:a16="http://schemas.microsoft.com/office/drawing/2014/main" id="{77247785-0379-5C6D-C29A-DD320A2CA5C7}"/>
              </a:ext>
            </a:extLst>
          </p:cNvPr>
          <p:cNvSpPr txBox="1"/>
          <p:nvPr/>
        </p:nvSpPr>
        <p:spPr>
          <a:xfrm>
            <a:off x="3460428" y="3214316"/>
            <a:ext cx="1364574" cy="253916"/>
          </a:xfrm>
          <a:prstGeom prst="rect">
            <a:avLst/>
          </a:prstGeom>
          <a:noFill/>
        </p:spPr>
        <p:txBody>
          <a:bodyPr wrap="square">
            <a:spAutoFit/>
          </a:bodyPr>
          <a:lstStyle/>
          <a:p>
            <a:r>
              <a:rPr lang="de-AT" sz="1050" kern="0" spc="73" dirty="0">
                <a:solidFill>
                  <a:schemeClr val="bg1"/>
                </a:solidFill>
                <a:latin typeface="Bdo"/>
              </a:rPr>
              <a:t>Share in Bia UAE</a:t>
            </a:r>
          </a:p>
        </p:txBody>
      </p:sp>
      <p:grpSp>
        <p:nvGrpSpPr>
          <p:cNvPr id="55" name="Group 54">
            <a:extLst>
              <a:ext uri="{FF2B5EF4-FFF2-40B4-BE49-F238E27FC236}">
                <a16:creationId xmlns:a16="http://schemas.microsoft.com/office/drawing/2014/main" id="{7CDBB9C4-5689-9948-03FF-B17834B21DB6}"/>
              </a:ext>
            </a:extLst>
          </p:cNvPr>
          <p:cNvGrpSpPr/>
          <p:nvPr/>
        </p:nvGrpSpPr>
        <p:grpSpPr>
          <a:xfrm rot="10800000">
            <a:off x="3002381" y="2355091"/>
            <a:ext cx="439438" cy="439438"/>
            <a:chOff x="5656562" y="2006288"/>
            <a:chExt cx="619125" cy="619125"/>
          </a:xfrm>
        </p:grpSpPr>
        <p:sp>
          <p:nvSpPr>
            <p:cNvPr id="56" name="Oval 55">
              <a:extLst>
                <a:ext uri="{FF2B5EF4-FFF2-40B4-BE49-F238E27FC236}">
                  <a16:creationId xmlns:a16="http://schemas.microsoft.com/office/drawing/2014/main" id="{81E95E2E-64AC-1382-668F-51E65DA03175}"/>
                </a:ext>
              </a:extLst>
            </p:cNvPr>
            <p:cNvSpPr/>
            <p:nvPr/>
          </p:nvSpPr>
          <p:spPr>
            <a:xfrm rot="16200000">
              <a:off x="5656562" y="2006288"/>
              <a:ext cx="619125" cy="619125"/>
            </a:xfrm>
            <a:prstGeom prst="ellipse">
              <a:avLst/>
            </a:prstGeom>
            <a:solidFill>
              <a:srgbClr val="4C574C"/>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n>
                  <a:solidFill>
                    <a:srgbClr val="F7FDF7"/>
                  </a:solidFill>
                </a:ln>
              </a:endParaRPr>
            </a:p>
          </p:txBody>
        </p:sp>
        <p:pic>
          <p:nvPicPr>
            <p:cNvPr id="57" name="Graphic 56">
              <a:extLst>
                <a:ext uri="{FF2B5EF4-FFF2-40B4-BE49-F238E27FC236}">
                  <a16:creationId xmlns:a16="http://schemas.microsoft.com/office/drawing/2014/main" id="{C10B80C9-E162-CE09-F3BB-1AD39EF02E32}"/>
                </a:ext>
              </a:extLst>
            </p:cNvPr>
            <p:cNvPicPr>
              <a:picLocks noChangeAspect="1"/>
            </p:cNvPicPr>
            <p:nvPr/>
          </p:nvPicPr>
          <p:blipFill>
            <a:blip r:embed="rId5" cstate="print">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5905575" y="2142813"/>
              <a:ext cx="203763" cy="370253"/>
            </a:xfrm>
            <a:prstGeom prst="rect">
              <a:avLst/>
            </a:prstGeom>
          </p:spPr>
        </p:pic>
      </p:grpSp>
      <p:grpSp>
        <p:nvGrpSpPr>
          <p:cNvPr id="60" name="Group 59">
            <a:extLst>
              <a:ext uri="{FF2B5EF4-FFF2-40B4-BE49-F238E27FC236}">
                <a16:creationId xmlns:a16="http://schemas.microsoft.com/office/drawing/2014/main" id="{9EC6A9E9-49CE-7426-F4DC-B7FD9F8F2C16}"/>
              </a:ext>
            </a:extLst>
          </p:cNvPr>
          <p:cNvGrpSpPr/>
          <p:nvPr/>
        </p:nvGrpSpPr>
        <p:grpSpPr>
          <a:xfrm>
            <a:off x="4367756" y="1939273"/>
            <a:ext cx="439438" cy="439438"/>
            <a:chOff x="5656562" y="2006288"/>
            <a:chExt cx="619125" cy="619125"/>
          </a:xfrm>
        </p:grpSpPr>
        <p:sp>
          <p:nvSpPr>
            <p:cNvPr id="61" name="Oval 60">
              <a:extLst>
                <a:ext uri="{FF2B5EF4-FFF2-40B4-BE49-F238E27FC236}">
                  <a16:creationId xmlns:a16="http://schemas.microsoft.com/office/drawing/2014/main" id="{DDEEED39-AF6B-390F-7F20-577932E22731}"/>
                </a:ext>
              </a:extLst>
            </p:cNvPr>
            <p:cNvSpPr/>
            <p:nvPr/>
          </p:nvSpPr>
          <p:spPr>
            <a:xfrm rot="16200000">
              <a:off x="5656562" y="2006288"/>
              <a:ext cx="619125" cy="619125"/>
            </a:xfrm>
            <a:prstGeom prst="ellipse">
              <a:avLst/>
            </a:prstGeom>
            <a:solidFill>
              <a:srgbClr val="4C574C"/>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n>
                  <a:solidFill>
                    <a:srgbClr val="F7FDF7"/>
                  </a:solidFill>
                </a:ln>
              </a:endParaRPr>
            </a:p>
          </p:txBody>
        </p:sp>
        <p:pic>
          <p:nvPicPr>
            <p:cNvPr id="62" name="Graphic 61">
              <a:extLst>
                <a:ext uri="{FF2B5EF4-FFF2-40B4-BE49-F238E27FC236}">
                  <a16:creationId xmlns:a16="http://schemas.microsoft.com/office/drawing/2014/main" id="{D49CECDB-0C5A-A6A4-A9C2-FB75B0936CF7}"/>
                </a:ext>
              </a:extLst>
            </p:cNvPr>
            <p:cNvPicPr>
              <a:picLocks noChangeAspect="1"/>
            </p:cNvPicPr>
            <p:nvPr/>
          </p:nvPicPr>
          <p:blipFill>
            <a:blip r:embed="rId5" cstate="print">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5905575" y="2142813"/>
              <a:ext cx="203763" cy="370253"/>
            </a:xfrm>
            <a:prstGeom prst="rect">
              <a:avLst/>
            </a:prstGeom>
          </p:spPr>
        </p:pic>
      </p:grpSp>
      <p:grpSp>
        <p:nvGrpSpPr>
          <p:cNvPr id="3074" name="Group 3073">
            <a:extLst>
              <a:ext uri="{FF2B5EF4-FFF2-40B4-BE49-F238E27FC236}">
                <a16:creationId xmlns:a16="http://schemas.microsoft.com/office/drawing/2014/main" id="{DC914B08-724C-EAB1-E68A-348AED077480}"/>
              </a:ext>
            </a:extLst>
          </p:cNvPr>
          <p:cNvGrpSpPr/>
          <p:nvPr/>
        </p:nvGrpSpPr>
        <p:grpSpPr>
          <a:xfrm rot="10800000">
            <a:off x="2997435" y="3134013"/>
            <a:ext cx="439438" cy="439438"/>
            <a:chOff x="5656562" y="2006288"/>
            <a:chExt cx="619125" cy="619125"/>
          </a:xfrm>
        </p:grpSpPr>
        <p:sp>
          <p:nvSpPr>
            <p:cNvPr id="3075" name="Oval 3074">
              <a:extLst>
                <a:ext uri="{FF2B5EF4-FFF2-40B4-BE49-F238E27FC236}">
                  <a16:creationId xmlns:a16="http://schemas.microsoft.com/office/drawing/2014/main" id="{7BC8F92E-056B-0B42-D4A7-1881C91CC28E}"/>
                </a:ext>
              </a:extLst>
            </p:cNvPr>
            <p:cNvSpPr/>
            <p:nvPr/>
          </p:nvSpPr>
          <p:spPr>
            <a:xfrm rot="16200000">
              <a:off x="5656562" y="2006288"/>
              <a:ext cx="619125" cy="619125"/>
            </a:xfrm>
            <a:prstGeom prst="ellipse">
              <a:avLst/>
            </a:prstGeom>
            <a:solidFill>
              <a:srgbClr val="4C574C"/>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n>
                  <a:solidFill>
                    <a:srgbClr val="F7FDF7"/>
                  </a:solidFill>
                </a:ln>
                <a:solidFill>
                  <a:srgbClr val="4C574C"/>
                </a:solidFill>
              </a:endParaRPr>
            </a:p>
          </p:txBody>
        </p:sp>
        <p:pic>
          <p:nvPicPr>
            <p:cNvPr id="3076" name="Graphic 3075">
              <a:extLst>
                <a:ext uri="{FF2B5EF4-FFF2-40B4-BE49-F238E27FC236}">
                  <a16:creationId xmlns:a16="http://schemas.microsoft.com/office/drawing/2014/main" id="{E31AE960-2F35-5343-0D47-866FED1B6C71}"/>
                </a:ext>
              </a:extLst>
            </p:cNvPr>
            <p:cNvPicPr>
              <a:picLocks noChangeAspect="1"/>
            </p:cNvPicPr>
            <p:nvPr/>
          </p:nvPicPr>
          <p:blipFill>
            <a:blip r:embed="rId5" cstate="print">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5905575" y="2142813"/>
              <a:ext cx="203763" cy="370253"/>
            </a:xfrm>
            <a:prstGeom prst="rect">
              <a:avLst/>
            </a:prstGeom>
          </p:spPr>
        </p:pic>
      </p:grpSp>
      <p:sp>
        <p:nvSpPr>
          <p:cNvPr id="3077" name="TextBox 3076">
            <a:extLst>
              <a:ext uri="{FF2B5EF4-FFF2-40B4-BE49-F238E27FC236}">
                <a16:creationId xmlns:a16="http://schemas.microsoft.com/office/drawing/2014/main" id="{36294ACB-6A8A-95FC-4900-CABAD3E73C44}"/>
              </a:ext>
            </a:extLst>
          </p:cNvPr>
          <p:cNvSpPr txBox="1"/>
          <p:nvPr/>
        </p:nvSpPr>
        <p:spPr>
          <a:xfrm>
            <a:off x="3460225" y="3787744"/>
            <a:ext cx="1762870" cy="253916"/>
          </a:xfrm>
          <a:prstGeom prst="rect">
            <a:avLst/>
          </a:prstGeom>
          <a:noFill/>
        </p:spPr>
        <p:txBody>
          <a:bodyPr wrap="square">
            <a:spAutoFit/>
          </a:bodyPr>
          <a:lstStyle/>
          <a:p>
            <a:r>
              <a:rPr lang="en-GB" sz="1050" kern="0" spc="73" dirty="0">
                <a:solidFill>
                  <a:schemeClr val="bg1"/>
                </a:solidFill>
                <a:latin typeface="Bdo"/>
              </a:rPr>
              <a:t>Dividends</a:t>
            </a:r>
            <a:r>
              <a:rPr lang="de-AT" sz="1050" dirty="0"/>
              <a:t> </a:t>
            </a:r>
            <a:r>
              <a:rPr lang="de-AT" sz="1050" kern="0" spc="73" dirty="0">
                <a:solidFill>
                  <a:schemeClr val="bg1"/>
                </a:solidFill>
                <a:latin typeface="Bdo"/>
              </a:rPr>
              <a:t>from Bia UAE</a:t>
            </a:r>
          </a:p>
        </p:txBody>
      </p:sp>
      <p:sp>
        <p:nvSpPr>
          <p:cNvPr id="3088" name="Oval 3087">
            <a:extLst>
              <a:ext uri="{FF2B5EF4-FFF2-40B4-BE49-F238E27FC236}">
                <a16:creationId xmlns:a16="http://schemas.microsoft.com/office/drawing/2014/main" id="{0DA5887E-AFF0-62F4-5F4B-5F6F113C9E30}"/>
              </a:ext>
            </a:extLst>
          </p:cNvPr>
          <p:cNvSpPr/>
          <p:nvPr/>
        </p:nvSpPr>
        <p:spPr>
          <a:xfrm>
            <a:off x="10011152" y="1781611"/>
            <a:ext cx="1734108" cy="1734108"/>
          </a:xfrm>
          <a:prstGeom prst="ellipse">
            <a:avLst/>
          </a:prstGeom>
          <a:solidFill>
            <a:srgbClr val="4C574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089" name="Object 15" descr="Home outline">
            <a:extLst>
              <a:ext uri="{FF2B5EF4-FFF2-40B4-BE49-F238E27FC236}">
                <a16:creationId xmlns:a16="http://schemas.microsoft.com/office/drawing/2014/main" id="{B13131F1-6947-9136-08C3-17F01A9F89E8}"/>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10473774" y="2189263"/>
            <a:ext cx="821546" cy="821546"/>
          </a:xfrm>
          <a:prstGeom prst="rect">
            <a:avLst/>
          </a:prstGeom>
        </p:spPr>
      </p:pic>
      <p:cxnSp>
        <p:nvCxnSpPr>
          <p:cNvPr id="3090" name="Straight Connector 3089">
            <a:extLst>
              <a:ext uri="{FF2B5EF4-FFF2-40B4-BE49-F238E27FC236}">
                <a16:creationId xmlns:a16="http://schemas.microsoft.com/office/drawing/2014/main" id="{DF7EFA4F-03B5-6F57-5B02-B2C112B99167}"/>
              </a:ext>
            </a:extLst>
          </p:cNvPr>
          <p:cNvCxnSpPr>
            <a:cxnSpLocks/>
          </p:cNvCxnSpPr>
          <p:nvPr/>
        </p:nvCxnSpPr>
        <p:spPr>
          <a:xfrm>
            <a:off x="7515289" y="1801091"/>
            <a:ext cx="8474" cy="3934691"/>
          </a:xfrm>
          <a:prstGeom prst="line">
            <a:avLst/>
          </a:prstGeom>
          <a:ln>
            <a:solidFill>
              <a:srgbClr val="E7F0E7"/>
            </a:solidFill>
          </a:ln>
        </p:spPr>
        <p:style>
          <a:lnRef idx="2">
            <a:schemeClr val="accent1"/>
          </a:lnRef>
          <a:fillRef idx="0">
            <a:schemeClr val="accent1"/>
          </a:fillRef>
          <a:effectRef idx="1">
            <a:schemeClr val="accent1"/>
          </a:effectRef>
          <a:fontRef idx="minor">
            <a:schemeClr val="tx1"/>
          </a:fontRef>
        </p:style>
      </p:cxnSp>
      <p:sp>
        <p:nvSpPr>
          <p:cNvPr id="3091" name="Oval 3090">
            <a:extLst>
              <a:ext uri="{FF2B5EF4-FFF2-40B4-BE49-F238E27FC236}">
                <a16:creationId xmlns:a16="http://schemas.microsoft.com/office/drawing/2014/main" id="{7A59B4EE-4FEA-52E1-184D-80D241746999}"/>
              </a:ext>
            </a:extLst>
          </p:cNvPr>
          <p:cNvSpPr/>
          <p:nvPr/>
        </p:nvSpPr>
        <p:spPr>
          <a:xfrm>
            <a:off x="7458540" y="1744533"/>
            <a:ext cx="112868" cy="112868"/>
          </a:xfrm>
          <a:prstGeom prst="ellipse">
            <a:avLst/>
          </a:prstGeom>
          <a:solidFill>
            <a:srgbClr val="E7F0E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92" name="Oval 3091">
            <a:extLst>
              <a:ext uri="{FF2B5EF4-FFF2-40B4-BE49-F238E27FC236}">
                <a16:creationId xmlns:a16="http://schemas.microsoft.com/office/drawing/2014/main" id="{97A1273E-49C1-FAC3-1295-D8D574E586AE}"/>
              </a:ext>
            </a:extLst>
          </p:cNvPr>
          <p:cNvSpPr/>
          <p:nvPr/>
        </p:nvSpPr>
        <p:spPr>
          <a:xfrm>
            <a:off x="7464890" y="5679472"/>
            <a:ext cx="112868" cy="112868"/>
          </a:xfrm>
          <a:prstGeom prst="ellipse">
            <a:avLst/>
          </a:prstGeom>
          <a:solidFill>
            <a:srgbClr val="E7F0E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099" name="Group 3098">
            <a:extLst>
              <a:ext uri="{FF2B5EF4-FFF2-40B4-BE49-F238E27FC236}">
                <a16:creationId xmlns:a16="http://schemas.microsoft.com/office/drawing/2014/main" id="{E6D6202D-CCAB-8A2C-40B1-E8D159724D35}"/>
              </a:ext>
            </a:extLst>
          </p:cNvPr>
          <p:cNvGrpSpPr/>
          <p:nvPr/>
        </p:nvGrpSpPr>
        <p:grpSpPr>
          <a:xfrm rot="10800000">
            <a:off x="2997435" y="3683361"/>
            <a:ext cx="439438" cy="439438"/>
            <a:chOff x="5656562" y="2006288"/>
            <a:chExt cx="619125" cy="619125"/>
          </a:xfrm>
        </p:grpSpPr>
        <p:sp>
          <p:nvSpPr>
            <p:cNvPr id="3100" name="Oval 3099">
              <a:extLst>
                <a:ext uri="{FF2B5EF4-FFF2-40B4-BE49-F238E27FC236}">
                  <a16:creationId xmlns:a16="http://schemas.microsoft.com/office/drawing/2014/main" id="{C1CE682F-FD1A-B823-52D1-F4BB68986DBF}"/>
                </a:ext>
              </a:extLst>
            </p:cNvPr>
            <p:cNvSpPr/>
            <p:nvPr/>
          </p:nvSpPr>
          <p:spPr>
            <a:xfrm rot="16200000">
              <a:off x="5656562" y="2006288"/>
              <a:ext cx="619125" cy="619125"/>
            </a:xfrm>
            <a:prstGeom prst="ellipse">
              <a:avLst/>
            </a:prstGeom>
            <a:solidFill>
              <a:srgbClr val="4C574C"/>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n>
                  <a:solidFill>
                    <a:srgbClr val="F7FDF7"/>
                  </a:solidFill>
                </a:ln>
                <a:solidFill>
                  <a:srgbClr val="4C574C"/>
                </a:solidFill>
              </a:endParaRPr>
            </a:p>
          </p:txBody>
        </p:sp>
        <p:pic>
          <p:nvPicPr>
            <p:cNvPr id="3101" name="Graphic 3100">
              <a:extLst>
                <a:ext uri="{FF2B5EF4-FFF2-40B4-BE49-F238E27FC236}">
                  <a16:creationId xmlns:a16="http://schemas.microsoft.com/office/drawing/2014/main" id="{96F2AC80-F066-F110-2258-C42BB5E15F5F}"/>
                </a:ext>
              </a:extLst>
            </p:cNvPr>
            <p:cNvPicPr>
              <a:picLocks noChangeAspect="1"/>
            </p:cNvPicPr>
            <p:nvPr/>
          </p:nvPicPr>
          <p:blipFill>
            <a:blip r:embed="rId5" cstate="print">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5905575" y="2142813"/>
              <a:ext cx="203763" cy="370253"/>
            </a:xfrm>
            <a:prstGeom prst="rect">
              <a:avLst/>
            </a:prstGeom>
          </p:spPr>
        </p:pic>
      </p:grpSp>
      <p:sp>
        <p:nvSpPr>
          <p:cNvPr id="3103" name="TextBox 3102">
            <a:extLst>
              <a:ext uri="{FF2B5EF4-FFF2-40B4-BE49-F238E27FC236}">
                <a16:creationId xmlns:a16="http://schemas.microsoft.com/office/drawing/2014/main" id="{5E2DB55B-B5D9-B54E-AB7B-B9DABBBA17E6}"/>
              </a:ext>
            </a:extLst>
          </p:cNvPr>
          <p:cNvSpPr txBox="1"/>
          <p:nvPr/>
        </p:nvSpPr>
        <p:spPr>
          <a:xfrm>
            <a:off x="3440182" y="4511312"/>
            <a:ext cx="1791771" cy="400110"/>
          </a:xfrm>
          <a:prstGeom prst="rect">
            <a:avLst/>
          </a:prstGeom>
          <a:noFill/>
        </p:spPr>
        <p:txBody>
          <a:bodyPr wrap="square">
            <a:spAutoFit/>
          </a:bodyPr>
          <a:lstStyle/>
          <a:p>
            <a:r>
              <a:rPr lang="en-GB" sz="1000" kern="0" spc="73" dirty="0">
                <a:solidFill>
                  <a:schemeClr val="bg1"/>
                </a:solidFill>
                <a:latin typeface="Bdo"/>
              </a:rPr>
              <a:t>Equity Stake in investee companies where possible</a:t>
            </a:r>
          </a:p>
        </p:txBody>
      </p:sp>
      <p:cxnSp>
        <p:nvCxnSpPr>
          <p:cNvPr id="3105" name="Straight Connector 3104">
            <a:extLst>
              <a:ext uri="{FF2B5EF4-FFF2-40B4-BE49-F238E27FC236}">
                <a16:creationId xmlns:a16="http://schemas.microsoft.com/office/drawing/2014/main" id="{376C1C47-1A53-1E39-4776-56B768F30CF0}"/>
              </a:ext>
            </a:extLst>
          </p:cNvPr>
          <p:cNvCxnSpPr/>
          <p:nvPr/>
        </p:nvCxnSpPr>
        <p:spPr>
          <a:xfrm>
            <a:off x="3060354" y="4309404"/>
            <a:ext cx="1762871"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3106" name="Straight Connector 3105">
            <a:extLst>
              <a:ext uri="{FF2B5EF4-FFF2-40B4-BE49-F238E27FC236}">
                <a16:creationId xmlns:a16="http://schemas.microsoft.com/office/drawing/2014/main" id="{47618E2B-4C70-6221-390F-11784F7C7355}"/>
              </a:ext>
            </a:extLst>
          </p:cNvPr>
          <p:cNvCxnSpPr/>
          <p:nvPr/>
        </p:nvCxnSpPr>
        <p:spPr>
          <a:xfrm>
            <a:off x="3066704" y="2945359"/>
            <a:ext cx="1762871"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grpSp>
        <p:nvGrpSpPr>
          <p:cNvPr id="3107" name="Group 3106">
            <a:extLst>
              <a:ext uri="{FF2B5EF4-FFF2-40B4-BE49-F238E27FC236}">
                <a16:creationId xmlns:a16="http://schemas.microsoft.com/office/drawing/2014/main" id="{B5062101-055F-D48F-7258-477414083BBA}"/>
              </a:ext>
            </a:extLst>
          </p:cNvPr>
          <p:cNvGrpSpPr/>
          <p:nvPr/>
        </p:nvGrpSpPr>
        <p:grpSpPr>
          <a:xfrm rot="10800000">
            <a:off x="3003785" y="4493792"/>
            <a:ext cx="439438" cy="439438"/>
            <a:chOff x="5656562" y="2006288"/>
            <a:chExt cx="619125" cy="619125"/>
          </a:xfrm>
        </p:grpSpPr>
        <p:sp>
          <p:nvSpPr>
            <p:cNvPr id="3108" name="Oval 3107">
              <a:extLst>
                <a:ext uri="{FF2B5EF4-FFF2-40B4-BE49-F238E27FC236}">
                  <a16:creationId xmlns:a16="http://schemas.microsoft.com/office/drawing/2014/main" id="{DB4DA251-5CF5-FF12-97D1-9E18B1778FB0}"/>
                </a:ext>
              </a:extLst>
            </p:cNvPr>
            <p:cNvSpPr/>
            <p:nvPr/>
          </p:nvSpPr>
          <p:spPr>
            <a:xfrm rot="16200000">
              <a:off x="5656562" y="2006288"/>
              <a:ext cx="619125" cy="619125"/>
            </a:xfrm>
            <a:prstGeom prst="ellipse">
              <a:avLst/>
            </a:prstGeom>
            <a:solidFill>
              <a:srgbClr val="4C574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n>
                  <a:solidFill>
                    <a:srgbClr val="F7FDF7"/>
                  </a:solidFill>
                </a:ln>
                <a:solidFill>
                  <a:srgbClr val="4C574C"/>
                </a:solidFill>
              </a:endParaRPr>
            </a:p>
          </p:txBody>
        </p:sp>
        <p:pic>
          <p:nvPicPr>
            <p:cNvPr id="3109" name="Graphic 3108">
              <a:extLst>
                <a:ext uri="{FF2B5EF4-FFF2-40B4-BE49-F238E27FC236}">
                  <a16:creationId xmlns:a16="http://schemas.microsoft.com/office/drawing/2014/main" id="{CB52B08A-68A5-4626-1064-A387067CACBB}"/>
                </a:ext>
              </a:extLst>
            </p:cNvPr>
            <p:cNvPicPr>
              <a:picLocks noChangeAspect="1"/>
            </p:cNvPicPr>
            <p:nvPr/>
          </p:nvPicPr>
          <p:blipFill>
            <a:blip r:embed="rId5" cstate="print">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5905576" y="2142813"/>
              <a:ext cx="203762" cy="370252"/>
            </a:xfrm>
            <a:prstGeom prst="rect">
              <a:avLst/>
            </a:prstGeom>
          </p:spPr>
        </p:pic>
      </p:grpSp>
      <p:grpSp>
        <p:nvGrpSpPr>
          <p:cNvPr id="3110" name="Group 3109">
            <a:extLst>
              <a:ext uri="{FF2B5EF4-FFF2-40B4-BE49-F238E27FC236}">
                <a16:creationId xmlns:a16="http://schemas.microsoft.com/office/drawing/2014/main" id="{67E707DB-44C6-8737-244F-401AC8F31AFF}"/>
              </a:ext>
            </a:extLst>
          </p:cNvPr>
          <p:cNvGrpSpPr/>
          <p:nvPr/>
        </p:nvGrpSpPr>
        <p:grpSpPr>
          <a:xfrm rot="10800000">
            <a:off x="3003785" y="5043140"/>
            <a:ext cx="439438" cy="439438"/>
            <a:chOff x="5656562" y="2006288"/>
            <a:chExt cx="619125" cy="619125"/>
          </a:xfrm>
        </p:grpSpPr>
        <p:sp>
          <p:nvSpPr>
            <p:cNvPr id="3111" name="Oval 3110">
              <a:extLst>
                <a:ext uri="{FF2B5EF4-FFF2-40B4-BE49-F238E27FC236}">
                  <a16:creationId xmlns:a16="http://schemas.microsoft.com/office/drawing/2014/main" id="{AA566C76-BDFF-1F38-24EC-FB161F07B790}"/>
                </a:ext>
              </a:extLst>
            </p:cNvPr>
            <p:cNvSpPr/>
            <p:nvPr/>
          </p:nvSpPr>
          <p:spPr>
            <a:xfrm rot="16200000">
              <a:off x="5656562" y="2006288"/>
              <a:ext cx="619125" cy="619125"/>
            </a:xfrm>
            <a:prstGeom prst="ellipse">
              <a:avLst/>
            </a:prstGeom>
            <a:solidFill>
              <a:srgbClr val="4C574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n>
                  <a:solidFill>
                    <a:srgbClr val="F7FDF7"/>
                  </a:solidFill>
                </a:ln>
                <a:solidFill>
                  <a:srgbClr val="4C574C"/>
                </a:solidFill>
              </a:endParaRPr>
            </a:p>
          </p:txBody>
        </p:sp>
        <p:pic>
          <p:nvPicPr>
            <p:cNvPr id="3112" name="Graphic 3111">
              <a:extLst>
                <a:ext uri="{FF2B5EF4-FFF2-40B4-BE49-F238E27FC236}">
                  <a16:creationId xmlns:a16="http://schemas.microsoft.com/office/drawing/2014/main" id="{8AB2BA66-CCCA-37F0-85C7-8C87FBE739BC}"/>
                </a:ext>
              </a:extLst>
            </p:cNvPr>
            <p:cNvPicPr>
              <a:picLocks noChangeAspect="1"/>
            </p:cNvPicPr>
            <p:nvPr/>
          </p:nvPicPr>
          <p:blipFill>
            <a:blip r:embed="rId5" cstate="print">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5905575" y="2142813"/>
              <a:ext cx="203763" cy="370253"/>
            </a:xfrm>
            <a:prstGeom prst="rect">
              <a:avLst/>
            </a:prstGeom>
          </p:spPr>
        </p:pic>
      </p:grpSp>
      <p:sp>
        <p:nvSpPr>
          <p:cNvPr id="3113" name="TextBox 3112">
            <a:extLst>
              <a:ext uri="{FF2B5EF4-FFF2-40B4-BE49-F238E27FC236}">
                <a16:creationId xmlns:a16="http://schemas.microsoft.com/office/drawing/2014/main" id="{B8A264E4-4198-5698-9D21-F863FE48A229}"/>
              </a:ext>
            </a:extLst>
          </p:cNvPr>
          <p:cNvSpPr txBox="1"/>
          <p:nvPr/>
        </p:nvSpPr>
        <p:spPr>
          <a:xfrm>
            <a:off x="3438430" y="5051919"/>
            <a:ext cx="1691437" cy="400110"/>
          </a:xfrm>
          <a:prstGeom prst="rect">
            <a:avLst/>
          </a:prstGeom>
          <a:noFill/>
        </p:spPr>
        <p:txBody>
          <a:bodyPr wrap="square">
            <a:spAutoFit/>
          </a:bodyPr>
          <a:lstStyle/>
          <a:p>
            <a:r>
              <a:rPr lang="en-GB" sz="1000" kern="0" spc="73" dirty="0">
                <a:solidFill>
                  <a:schemeClr val="bg1"/>
                </a:solidFill>
                <a:latin typeface="Bdo"/>
              </a:rPr>
              <a:t>Dividends from Investee Companies if applicable</a:t>
            </a:r>
          </a:p>
        </p:txBody>
      </p:sp>
      <p:sp>
        <p:nvSpPr>
          <p:cNvPr id="3116" name="Oval 3115">
            <a:extLst>
              <a:ext uri="{FF2B5EF4-FFF2-40B4-BE49-F238E27FC236}">
                <a16:creationId xmlns:a16="http://schemas.microsoft.com/office/drawing/2014/main" id="{3AEE515E-CCDC-72CC-6793-D621020ED3FF}"/>
              </a:ext>
            </a:extLst>
          </p:cNvPr>
          <p:cNvSpPr/>
          <p:nvPr/>
        </p:nvSpPr>
        <p:spPr>
          <a:xfrm>
            <a:off x="10011152" y="3720868"/>
            <a:ext cx="1734108" cy="1734108"/>
          </a:xfrm>
          <a:prstGeom prst="ellipse">
            <a:avLst/>
          </a:prstGeom>
          <a:solidFill>
            <a:srgbClr val="4C574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117" name="Object 12" descr="Cycle with people outline">
            <a:extLst>
              <a:ext uri="{FF2B5EF4-FFF2-40B4-BE49-F238E27FC236}">
                <a16:creationId xmlns:a16="http://schemas.microsoft.com/office/drawing/2014/main" id="{E926F180-5335-BFB4-EE76-AA0D95D0318F}"/>
              </a:ext>
            </a:extLst>
          </p:cNvPr>
          <p:cNvPicPr>
            <a:picLocks noChangeAspect="1"/>
          </p:cNvPicPr>
          <p:nvPr/>
        </p:nvPicPr>
        <p:blipFill>
          <a:blip r:embed="rId11">
            <a:extLst>
              <a:ext uri="{96DAC541-7B7A-43D3-8B79-37D633B846F1}">
                <asvg:svgBlip xmlns:asvg="http://schemas.microsoft.com/office/drawing/2016/SVG/main" r:embed="rId12"/>
              </a:ext>
            </a:extLst>
          </a:blip>
          <a:srcRect/>
          <a:stretch/>
        </p:blipFill>
        <p:spPr>
          <a:xfrm>
            <a:off x="10303017" y="3874235"/>
            <a:ext cx="1150378" cy="1150372"/>
          </a:xfrm>
          <a:prstGeom prst="rect">
            <a:avLst/>
          </a:prstGeom>
        </p:spPr>
      </p:pic>
      <p:sp>
        <p:nvSpPr>
          <p:cNvPr id="3118" name="TextBox 3117">
            <a:extLst>
              <a:ext uri="{FF2B5EF4-FFF2-40B4-BE49-F238E27FC236}">
                <a16:creationId xmlns:a16="http://schemas.microsoft.com/office/drawing/2014/main" id="{0E23D5D2-D0D5-7C8B-4F3B-DDFF2C0C8353}"/>
              </a:ext>
            </a:extLst>
          </p:cNvPr>
          <p:cNvSpPr txBox="1"/>
          <p:nvPr/>
        </p:nvSpPr>
        <p:spPr>
          <a:xfrm>
            <a:off x="10474967" y="4917094"/>
            <a:ext cx="820353" cy="276999"/>
          </a:xfrm>
          <a:prstGeom prst="rect">
            <a:avLst/>
          </a:prstGeom>
          <a:noFill/>
        </p:spPr>
        <p:txBody>
          <a:bodyPr wrap="none" rtlCol="0">
            <a:spAutoFit/>
          </a:bodyPr>
          <a:lstStyle/>
          <a:p>
            <a:pPr algn="ctr"/>
            <a:r>
              <a:rPr lang="en-GB" sz="1200" dirty="0">
                <a:solidFill>
                  <a:schemeClr val="lt1"/>
                </a:solidFill>
              </a:rPr>
              <a:t>Investees</a:t>
            </a:r>
          </a:p>
        </p:txBody>
      </p:sp>
      <p:sp>
        <p:nvSpPr>
          <p:cNvPr id="3122" name="TextBox 3121">
            <a:extLst>
              <a:ext uri="{FF2B5EF4-FFF2-40B4-BE49-F238E27FC236}">
                <a16:creationId xmlns:a16="http://schemas.microsoft.com/office/drawing/2014/main" id="{36A63309-DAA5-DFF7-EDFC-220283C9E5DE}"/>
              </a:ext>
            </a:extLst>
          </p:cNvPr>
          <p:cNvSpPr txBox="1"/>
          <p:nvPr/>
        </p:nvSpPr>
        <p:spPr>
          <a:xfrm>
            <a:off x="8748207" y="2214368"/>
            <a:ext cx="592150" cy="276999"/>
          </a:xfrm>
          <a:prstGeom prst="rect">
            <a:avLst/>
          </a:prstGeom>
          <a:noFill/>
        </p:spPr>
        <p:txBody>
          <a:bodyPr wrap="none" rtlCol="0">
            <a:spAutoFit/>
          </a:bodyPr>
          <a:lstStyle/>
          <a:p>
            <a:r>
              <a:rPr lang="de-AT" sz="1200" kern="0" spc="73" dirty="0">
                <a:solidFill>
                  <a:schemeClr val="bg1"/>
                </a:solidFill>
                <a:latin typeface="Bdo"/>
              </a:rPr>
              <a:t>Loans</a:t>
            </a:r>
            <a:endParaRPr lang="en-US" sz="1200" kern="0" spc="73" dirty="0">
              <a:solidFill>
                <a:schemeClr val="bg1"/>
              </a:solidFill>
              <a:latin typeface="Bdo"/>
            </a:endParaRPr>
          </a:p>
        </p:txBody>
      </p:sp>
      <p:grpSp>
        <p:nvGrpSpPr>
          <p:cNvPr id="3123" name="Group 3122">
            <a:extLst>
              <a:ext uri="{FF2B5EF4-FFF2-40B4-BE49-F238E27FC236}">
                <a16:creationId xmlns:a16="http://schemas.microsoft.com/office/drawing/2014/main" id="{EDFA0AC3-C5A2-0024-FD9E-C2AB41D5AFEC}"/>
              </a:ext>
            </a:extLst>
          </p:cNvPr>
          <p:cNvGrpSpPr/>
          <p:nvPr/>
        </p:nvGrpSpPr>
        <p:grpSpPr>
          <a:xfrm>
            <a:off x="9379960" y="2148467"/>
            <a:ext cx="439438" cy="439438"/>
            <a:chOff x="5656562" y="2006288"/>
            <a:chExt cx="619125" cy="619125"/>
          </a:xfrm>
        </p:grpSpPr>
        <p:sp>
          <p:nvSpPr>
            <p:cNvPr id="3124" name="Oval 3123">
              <a:extLst>
                <a:ext uri="{FF2B5EF4-FFF2-40B4-BE49-F238E27FC236}">
                  <a16:creationId xmlns:a16="http://schemas.microsoft.com/office/drawing/2014/main" id="{BF141A71-707D-F90D-3C2C-777A4989113B}"/>
                </a:ext>
              </a:extLst>
            </p:cNvPr>
            <p:cNvSpPr/>
            <p:nvPr/>
          </p:nvSpPr>
          <p:spPr>
            <a:xfrm rot="16200000">
              <a:off x="5656562" y="2006288"/>
              <a:ext cx="619125" cy="619125"/>
            </a:xfrm>
            <a:prstGeom prst="ellipse">
              <a:avLst/>
            </a:prstGeom>
            <a:solidFill>
              <a:srgbClr val="4C574C"/>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n>
                  <a:solidFill>
                    <a:srgbClr val="F7FDF7"/>
                  </a:solidFill>
                </a:ln>
              </a:endParaRPr>
            </a:p>
          </p:txBody>
        </p:sp>
        <p:pic>
          <p:nvPicPr>
            <p:cNvPr id="3125" name="Graphic 3124">
              <a:extLst>
                <a:ext uri="{FF2B5EF4-FFF2-40B4-BE49-F238E27FC236}">
                  <a16:creationId xmlns:a16="http://schemas.microsoft.com/office/drawing/2014/main" id="{1975A505-BC9E-F9AC-8810-BA8FFFB22EE8}"/>
                </a:ext>
              </a:extLst>
            </p:cNvPr>
            <p:cNvPicPr>
              <a:picLocks noChangeAspect="1"/>
            </p:cNvPicPr>
            <p:nvPr/>
          </p:nvPicPr>
          <p:blipFill>
            <a:blip r:embed="rId5" cstate="print">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5905575" y="2142813"/>
              <a:ext cx="203763" cy="370253"/>
            </a:xfrm>
            <a:prstGeom prst="rect">
              <a:avLst/>
            </a:prstGeom>
          </p:spPr>
        </p:pic>
      </p:grpSp>
      <p:cxnSp>
        <p:nvCxnSpPr>
          <p:cNvPr id="3126" name="Straight Connector 3125">
            <a:extLst>
              <a:ext uri="{FF2B5EF4-FFF2-40B4-BE49-F238E27FC236}">
                <a16:creationId xmlns:a16="http://schemas.microsoft.com/office/drawing/2014/main" id="{975676AA-C9C0-F9AA-C791-FCE0BF01CB5E}"/>
              </a:ext>
            </a:extLst>
          </p:cNvPr>
          <p:cNvCxnSpPr>
            <a:cxnSpLocks/>
          </p:cNvCxnSpPr>
          <p:nvPr/>
        </p:nvCxnSpPr>
        <p:spPr>
          <a:xfrm>
            <a:off x="5166976" y="3613069"/>
            <a:ext cx="337401" cy="0"/>
          </a:xfrm>
          <a:prstGeom prst="line">
            <a:avLst/>
          </a:prstGeom>
          <a:ln>
            <a:solidFill>
              <a:srgbClr val="E7F0E7"/>
            </a:solidFill>
          </a:ln>
        </p:spPr>
        <p:style>
          <a:lnRef idx="2">
            <a:schemeClr val="accent1"/>
          </a:lnRef>
          <a:fillRef idx="0">
            <a:schemeClr val="accent1"/>
          </a:fillRef>
          <a:effectRef idx="1">
            <a:schemeClr val="accent1"/>
          </a:effectRef>
          <a:fontRef idx="minor">
            <a:schemeClr val="tx1"/>
          </a:fontRef>
        </p:style>
      </p:cxnSp>
      <p:cxnSp>
        <p:nvCxnSpPr>
          <p:cNvPr id="3127" name="Straight Connector 3126">
            <a:extLst>
              <a:ext uri="{FF2B5EF4-FFF2-40B4-BE49-F238E27FC236}">
                <a16:creationId xmlns:a16="http://schemas.microsoft.com/office/drawing/2014/main" id="{4C80FE1F-7111-E28E-DC1F-2E02F2430CA6}"/>
              </a:ext>
            </a:extLst>
          </p:cNvPr>
          <p:cNvCxnSpPr>
            <a:cxnSpLocks/>
          </p:cNvCxnSpPr>
          <p:nvPr/>
        </p:nvCxnSpPr>
        <p:spPr>
          <a:xfrm>
            <a:off x="7203695" y="3613069"/>
            <a:ext cx="2615703" cy="0"/>
          </a:xfrm>
          <a:prstGeom prst="line">
            <a:avLst/>
          </a:prstGeom>
          <a:ln>
            <a:solidFill>
              <a:srgbClr val="E7F0E7"/>
            </a:solidFill>
          </a:ln>
        </p:spPr>
        <p:style>
          <a:lnRef idx="2">
            <a:schemeClr val="accent1"/>
          </a:lnRef>
          <a:fillRef idx="0">
            <a:schemeClr val="accent1"/>
          </a:fillRef>
          <a:effectRef idx="1">
            <a:schemeClr val="accent1"/>
          </a:effectRef>
          <a:fontRef idx="minor">
            <a:schemeClr val="tx1"/>
          </a:fontRef>
        </p:style>
      </p:cxnSp>
      <p:sp>
        <p:nvSpPr>
          <p:cNvPr id="3128" name="TextBox 3127">
            <a:extLst>
              <a:ext uri="{FF2B5EF4-FFF2-40B4-BE49-F238E27FC236}">
                <a16:creationId xmlns:a16="http://schemas.microsoft.com/office/drawing/2014/main" id="{3541D449-D3A5-5E2D-056D-757CD0FC4926}"/>
              </a:ext>
            </a:extLst>
          </p:cNvPr>
          <p:cNvSpPr txBox="1"/>
          <p:nvPr/>
        </p:nvSpPr>
        <p:spPr>
          <a:xfrm>
            <a:off x="8217181" y="2869650"/>
            <a:ext cx="1054135" cy="461665"/>
          </a:xfrm>
          <a:prstGeom prst="rect">
            <a:avLst/>
          </a:prstGeom>
          <a:noFill/>
        </p:spPr>
        <p:txBody>
          <a:bodyPr wrap="none" rtlCol="0">
            <a:spAutoFit/>
          </a:bodyPr>
          <a:lstStyle/>
          <a:p>
            <a:r>
              <a:rPr lang="de-AT" sz="1200" kern="0" spc="73" dirty="0">
                <a:solidFill>
                  <a:schemeClr val="bg1"/>
                </a:solidFill>
                <a:latin typeface="Bdo"/>
              </a:rPr>
              <a:t>Repayments</a:t>
            </a:r>
          </a:p>
          <a:p>
            <a:endParaRPr lang="en-US" sz="1200" kern="0" spc="73" dirty="0">
              <a:solidFill>
                <a:schemeClr val="bg1"/>
              </a:solidFill>
              <a:latin typeface="Bdo"/>
            </a:endParaRPr>
          </a:p>
        </p:txBody>
      </p:sp>
      <p:grpSp>
        <p:nvGrpSpPr>
          <p:cNvPr id="3132" name="Group 3131">
            <a:extLst>
              <a:ext uri="{FF2B5EF4-FFF2-40B4-BE49-F238E27FC236}">
                <a16:creationId xmlns:a16="http://schemas.microsoft.com/office/drawing/2014/main" id="{E5E1BB8D-53B9-4A3F-7602-F4B6736F1814}"/>
              </a:ext>
            </a:extLst>
          </p:cNvPr>
          <p:cNvGrpSpPr/>
          <p:nvPr/>
        </p:nvGrpSpPr>
        <p:grpSpPr>
          <a:xfrm rot="10800000">
            <a:off x="7755120" y="2800644"/>
            <a:ext cx="439438" cy="439438"/>
            <a:chOff x="5656562" y="2006288"/>
            <a:chExt cx="619125" cy="619125"/>
          </a:xfrm>
        </p:grpSpPr>
        <p:sp>
          <p:nvSpPr>
            <p:cNvPr id="3133" name="Oval 3132">
              <a:extLst>
                <a:ext uri="{FF2B5EF4-FFF2-40B4-BE49-F238E27FC236}">
                  <a16:creationId xmlns:a16="http://schemas.microsoft.com/office/drawing/2014/main" id="{9A1426DE-C7E0-3793-6533-96D5277B19D5}"/>
                </a:ext>
              </a:extLst>
            </p:cNvPr>
            <p:cNvSpPr/>
            <p:nvPr/>
          </p:nvSpPr>
          <p:spPr>
            <a:xfrm rot="16200000">
              <a:off x="5656562" y="2006288"/>
              <a:ext cx="619125" cy="619125"/>
            </a:xfrm>
            <a:prstGeom prst="ellipse">
              <a:avLst/>
            </a:prstGeom>
            <a:solidFill>
              <a:srgbClr val="4C574C"/>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n>
                  <a:solidFill>
                    <a:srgbClr val="F7FDF7"/>
                  </a:solidFill>
                </a:ln>
              </a:endParaRPr>
            </a:p>
          </p:txBody>
        </p:sp>
        <p:pic>
          <p:nvPicPr>
            <p:cNvPr id="3134" name="Graphic 3133">
              <a:extLst>
                <a:ext uri="{FF2B5EF4-FFF2-40B4-BE49-F238E27FC236}">
                  <a16:creationId xmlns:a16="http://schemas.microsoft.com/office/drawing/2014/main" id="{2ED58D7A-A374-3EB5-8A3C-7CE78590F1A3}"/>
                </a:ext>
              </a:extLst>
            </p:cNvPr>
            <p:cNvPicPr>
              <a:picLocks noChangeAspect="1"/>
            </p:cNvPicPr>
            <p:nvPr/>
          </p:nvPicPr>
          <p:blipFill>
            <a:blip r:embed="rId5" cstate="print">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5905575" y="2142813"/>
              <a:ext cx="203763" cy="370253"/>
            </a:xfrm>
            <a:prstGeom prst="rect">
              <a:avLst/>
            </a:prstGeom>
          </p:spPr>
        </p:pic>
      </p:grpSp>
      <p:sp>
        <p:nvSpPr>
          <p:cNvPr id="3136" name="Oval 3135">
            <a:extLst>
              <a:ext uri="{FF2B5EF4-FFF2-40B4-BE49-F238E27FC236}">
                <a16:creationId xmlns:a16="http://schemas.microsoft.com/office/drawing/2014/main" id="{58DFBBC8-D691-61F1-F4A3-0D5405B97458}"/>
              </a:ext>
            </a:extLst>
          </p:cNvPr>
          <p:cNvSpPr/>
          <p:nvPr/>
        </p:nvSpPr>
        <p:spPr>
          <a:xfrm>
            <a:off x="5469587" y="2746015"/>
            <a:ext cx="1734108" cy="1734108"/>
          </a:xfrm>
          <a:prstGeom prst="ellipse">
            <a:avLst/>
          </a:prstGeom>
          <a:solidFill>
            <a:srgbClr val="4C574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137" name="Graphic 3136">
            <a:extLst>
              <a:ext uri="{FF2B5EF4-FFF2-40B4-BE49-F238E27FC236}">
                <a16:creationId xmlns:a16="http://schemas.microsoft.com/office/drawing/2014/main" id="{BB5303BB-829F-E2B9-4612-1300A8CE9774}"/>
              </a:ext>
            </a:extLst>
          </p:cNvPr>
          <p:cNvPicPr>
            <a:picLocks noChangeAspect="1"/>
          </p:cNvPicPr>
          <p:nvPr/>
        </p:nvPicPr>
        <p:blipFill>
          <a:blip r:embed="rId13" cstate="print">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5861301" y="3209706"/>
            <a:ext cx="1028460" cy="729802"/>
          </a:xfrm>
          <a:prstGeom prst="rect">
            <a:avLst/>
          </a:prstGeom>
        </p:spPr>
      </p:pic>
      <p:grpSp>
        <p:nvGrpSpPr>
          <p:cNvPr id="3138" name="Group 3137">
            <a:extLst>
              <a:ext uri="{FF2B5EF4-FFF2-40B4-BE49-F238E27FC236}">
                <a16:creationId xmlns:a16="http://schemas.microsoft.com/office/drawing/2014/main" id="{4B12B3AE-6FDF-646F-43FB-58E420B77701}"/>
              </a:ext>
            </a:extLst>
          </p:cNvPr>
          <p:cNvGrpSpPr/>
          <p:nvPr/>
        </p:nvGrpSpPr>
        <p:grpSpPr>
          <a:xfrm rot="10800000">
            <a:off x="7757667" y="4224722"/>
            <a:ext cx="439438" cy="439438"/>
            <a:chOff x="5656562" y="2006288"/>
            <a:chExt cx="619125" cy="619125"/>
          </a:xfrm>
        </p:grpSpPr>
        <p:sp>
          <p:nvSpPr>
            <p:cNvPr id="3139" name="Oval 3138">
              <a:extLst>
                <a:ext uri="{FF2B5EF4-FFF2-40B4-BE49-F238E27FC236}">
                  <a16:creationId xmlns:a16="http://schemas.microsoft.com/office/drawing/2014/main" id="{1BD24D88-6B56-C164-BD2A-C48AEF6F8040}"/>
                </a:ext>
              </a:extLst>
            </p:cNvPr>
            <p:cNvSpPr/>
            <p:nvPr/>
          </p:nvSpPr>
          <p:spPr>
            <a:xfrm rot="16200000">
              <a:off x="5656562" y="2006288"/>
              <a:ext cx="619125" cy="619125"/>
            </a:xfrm>
            <a:prstGeom prst="ellipse">
              <a:avLst/>
            </a:prstGeom>
            <a:solidFill>
              <a:srgbClr val="4C574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n>
                  <a:solidFill>
                    <a:srgbClr val="F7FDF7"/>
                  </a:solidFill>
                </a:ln>
                <a:solidFill>
                  <a:srgbClr val="4C574C"/>
                </a:solidFill>
              </a:endParaRPr>
            </a:p>
          </p:txBody>
        </p:sp>
        <p:pic>
          <p:nvPicPr>
            <p:cNvPr id="3140" name="Graphic 3139">
              <a:extLst>
                <a:ext uri="{FF2B5EF4-FFF2-40B4-BE49-F238E27FC236}">
                  <a16:creationId xmlns:a16="http://schemas.microsoft.com/office/drawing/2014/main" id="{DF2914CB-6ACC-1B37-C5E0-A634B46BF853}"/>
                </a:ext>
              </a:extLst>
            </p:cNvPr>
            <p:cNvPicPr>
              <a:picLocks noChangeAspect="1"/>
            </p:cNvPicPr>
            <p:nvPr/>
          </p:nvPicPr>
          <p:blipFill>
            <a:blip r:embed="rId5" cstate="print">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5905576" y="2142813"/>
              <a:ext cx="203762" cy="370252"/>
            </a:xfrm>
            <a:prstGeom prst="rect">
              <a:avLst/>
            </a:prstGeom>
          </p:spPr>
        </p:pic>
      </p:grpSp>
      <p:grpSp>
        <p:nvGrpSpPr>
          <p:cNvPr id="3141" name="Group 3140">
            <a:extLst>
              <a:ext uri="{FF2B5EF4-FFF2-40B4-BE49-F238E27FC236}">
                <a16:creationId xmlns:a16="http://schemas.microsoft.com/office/drawing/2014/main" id="{A2A007A2-68B6-4F75-95B7-83997F731134}"/>
              </a:ext>
            </a:extLst>
          </p:cNvPr>
          <p:cNvGrpSpPr/>
          <p:nvPr/>
        </p:nvGrpSpPr>
        <p:grpSpPr>
          <a:xfrm rot="10800000">
            <a:off x="7757667" y="4903163"/>
            <a:ext cx="439438" cy="439438"/>
            <a:chOff x="5656562" y="2006288"/>
            <a:chExt cx="619125" cy="619125"/>
          </a:xfrm>
        </p:grpSpPr>
        <p:sp>
          <p:nvSpPr>
            <p:cNvPr id="3142" name="Oval 3141">
              <a:extLst>
                <a:ext uri="{FF2B5EF4-FFF2-40B4-BE49-F238E27FC236}">
                  <a16:creationId xmlns:a16="http://schemas.microsoft.com/office/drawing/2014/main" id="{1804D788-19DE-BCEA-7E06-856C83C05084}"/>
                </a:ext>
              </a:extLst>
            </p:cNvPr>
            <p:cNvSpPr/>
            <p:nvPr/>
          </p:nvSpPr>
          <p:spPr>
            <a:xfrm rot="16200000">
              <a:off x="5656562" y="2006288"/>
              <a:ext cx="619125" cy="619125"/>
            </a:xfrm>
            <a:prstGeom prst="ellipse">
              <a:avLst/>
            </a:prstGeom>
            <a:solidFill>
              <a:srgbClr val="4C574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n>
                  <a:solidFill>
                    <a:srgbClr val="F7FDF7"/>
                  </a:solidFill>
                </a:ln>
                <a:solidFill>
                  <a:srgbClr val="4C574C"/>
                </a:solidFill>
              </a:endParaRPr>
            </a:p>
          </p:txBody>
        </p:sp>
        <p:pic>
          <p:nvPicPr>
            <p:cNvPr id="3143" name="Graphic 3142">
              <a:extLst>
                <a:ext uri="{FF2B5EF4-FFF2-40B4-BE49-F238E27FC236}">
                  <a16:creationId xmlns:a16="http://schemas.microsoft.com/office/drawing/2014/main" id="{A537ED16-DBC2-BEC2-CCED-96A599A2CB74}"/>
                </a:ext>
              </a:extLst>
            </p:cNvPr>
            <p:cNvPicPr>
              <a:picLocks noChangeAspect="1"/>
            </p:cNvPicPr>
            <p:nvPr/>
          </p:nvPicPr>
          <p:blipFill>
            <a:blip r:embed="rId5" cstate="print">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5905575" y="2142813"/>
              <a:ext cx="203763" cy="370253"/>
            </a:xfrm>
            <a:prstGeom prst="rect">
              <a:avLst/>
            </a:prstGeom>
          </p:spPr>
        </p:pic>
      </p:grpSp>
      <p:sp>
        <p:nvSpPr>
          <p:cNvPr id="3145" name="TextBox 3144">
            <a:extLst>
              <a:ext uri="{FF2B5EF4-FFF2-40B4-BE49-F238E27FC236}">
                <a16:creationId xmlns:a16="http://schemas.microsoft.com/office/drawing/2014/main" id="{3E487E65-3F88-F13D-E3A6-97A910F701FC}"/>
              </a:ext>
            </a:extLst>
          </p:cNvPr>
          <p:cNvSpPr txBox="1"/>
          <p:nvPr/>
        </p:nvSpPr>
        <p:spPr>
          <a:xfrm>
            <a:off x="8269262" y="4195559"/>
            <a:ext cx="1628711" cy="461665"/>
          </a:xfrm>
          <a:prstGeom prst="rect">
            <a:avLst/>
          </a:prstGeom>
          <a:noFill/>
        </p:spPr>
        <p:txBody>
          <a:bodyPr wrap="square">
            <a:spAutoFit/>
          </a:bodyPr>
          <a:lstStyle/>
          <a:p>
            <a:r>
              <a:rPr lang="en-GB" sz="1200" kern="0" spc="73" dirty="0">
                <a:solidFill>
                  <a:schemeClr val="bg1"/>
                </a:solidFill>
                <a:latin typeface="Bdo"/>
              </a:rPr>
              <a:t>Equity Stake </a:t>
            </a:r>
          </a:p>
          <a:p>
            <a:r>
              <a:rPr lang="en-GB" sz="1200" kern="0" spc="73" dirty="0">
                <a:solidFill>
                  <a:schemeClr val="bg1"/>
                </a:solidFill>
                <a:latin typeface="Bdo"/>
              </a:rPr>
              <a:t>where possible</a:t>
            </a:r>
          </a:p>
        </p:txBody>
      </p:sp>
      <p:sp>
        <p:nvSpPr>
          <p:cNvPr id="3146" name="TextBox 3145">
            <a:extLst>
              <a:ext uri="{FF2B5EF4-FFF2-40B4-BE49-F238E27FC236}">
                <a16:creationId xmlns:a16="http://schemas.microsoft.com/office/drawing/2014/main" id="{FCC01752-F6BB-D009-72BC-A613335F37C0}"/>
              </a:ext>
            </a:extLst>
          </p:cNvPr>
          <p:cNvSpPr txBox="1"/>
          <p:nvPr/>
        </p:nvSpPr>
        <p:spPr>
          <a:xfrm>
            <a:off x="8251658" y="4878836"/>
            <a:ext cx="1808257" cy="461665"/>
          </a:xfrm>
          <a:prstGeom prst="rect">
            <a:avLst/>
          </a:prstGeom>
          <a:noFill/>
        </p:spPr>
        <p:txBody>
          <a:bodyPr wrap="square">
            <a:spAutoFit/>
          </a:bodyPr>
          <a:lstStyle/>
          <a:p>
            <a:r>
              <a:rPr lang="en-GB" sz="1200" dirty="0">
                <a:solidFill>
                  <a:schemeClr val="bg1"/>
                </a:solidFill>
              </a:rPr>
              <a:t>Dividends if equity stake arranged with Bia UAE</a:t>
            </a:r>
          </a:p>
        </p:txBody>
      </p:sp>
      <p:cxnSp>
        <p:nvCxnSpPr>
          <p:cNvPr id="3147" name="Straight Connector 3146">
            <a:extLst>
              <a:ext uri="{FF2B5EF4-FFF2-40B4-BE49-F238E27FC236}">
                <a16:creationId xmlns:a16="http://schemas.microsoft.com/office/drawing/2014/main" id="{1DEE93E2-C899-4F76-E7DA-B53ECEFA95A6}"/>
              </a:ext>
            </a:extLst>
          </p:cNvPr>
          <p:cNvCxnSpPr/>
          <p:nvPr/>
        </p:nvCxnSpPr>
        <p:spPr>
          <a:xfrm>
            <a:off x="914400" y="6429829"/>
            <a:ext cx="9173105" cy="0"/>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pic>
        <p:nvPicPr>
          <p:cNvPr id="3148" name="Graphic 3147">
            <a:extLst>
              <a:ext uri="{FF2B5EF4-FFF2-40B4-BE49-F238E27FC236}">
                <a16:creationId xmlns:a16="http://schemas.microsoft.com/office/drawing/2014/main" id="{C9572124-04A4-6752-9297-5D4AA67142CF}"/>
              </a:ext>
            </a:extLst>
          </p:cNvPr>
          <p:cNvPicPr>
            <a:picLocks noChangeAspect="1"/>
          </p:cNvPicPr>
          <p:nvPr/>
        </p:nvPicPr>
        <p:blipFill>
          <a:blip r:embed="rId15" cstate="print">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10363200" y="5995287"/>
            <a:ext cx="1470635" cy="662579"/>
          </a:xfrm>
          <a:prstGeom prst="rect">
            <a:avLst/>
          </a:prstGeom>
        </p:spPr>
      </p:pic>
      <p:sp>
        <p:nvSpPr>
          <p:cNvPr id="3149" name="TextBox 3148">
            <a:extLst>
              <a:ext uri="{FF2B5EF4-FFF2-40B4-BE49-F238E27FC236}">
                <a16:creationId xmlns:a16="http://schemas.microsoft.com/office/drawing/2014/main" id="{74878B48-D2D6-ED77-18C6-8A3E28AFA6E8}"/>
              </a:ext>
            </a:extLst>
          </p:cNvPr>
          <p:cNvSpPr txBox="1"/>
          <p:nvPr/>
        </p:nvSpPr>
        <p:spPr>
          <a:xfrm>
            <a:off x="494977" y="6299024"/>
            <a:ext cx="322524" cy="253916"/>
          </a:xfrm>
          <a:prstGeom prst="rect">
            <a:avLst/>
          </a:prstGeom>
          <a:noFill/>
          <a:ln>
            <a:noFill/>
          </a:ln>
        </p:spPr>
        <p:txBody>
          <a:bodyPr wrap="none" rtlCol="0">
            <a:spAutoFit/>
          </a:bodyPr>
          <a:lstStyle/>
          <a:p>
            <a:r>
              <a:rPr lang="en-US" sz="1050" dirty="0">
                <a:solidFill>
                  <a:schemeClr val="bg1"/>
                </a:solidFill>
                <a:latin typeface="Bdo"/>
              </a:rPr>
              <a:t>06</a:t>
            </a:r>
          </a:p>
        </p:txBody>
      </p:sp>
      <p:sp>
        <p:nvSpPr>
          <p:cNvPr id="3" name="TextBox 2">
            <a:extLst>
              <a:ext uri="{FF2B5EF4-FFF2-40B4-BE49-F238E27FC236}">
                <a16:creationId xmlns:a16="http://schemas.microsoft.com/office/drawing/2014/main" id="{721CD7C6-EDDD-90BE-1F21-BC370E8A6D15}"/>
              </a:ext>
            </a:extLst>
          </p:cNvPr>
          <p:cNvSpPr txBox="1"/>
          <p:nvPr/>
        </p:nvSpPr>
        <p:spPr>
          <a:xfrm>
            <a:off x="3712878" y="2026244"/>
            <a:ext cx="681405" cy="276999"/>
          </a:xfrm>
          <a:prstGeom prst="rect">
            <a:avLst/>
          </a:prstGeom>
          <a:noFill/>
        </p:spPr>
        <p:txBody>
          <a:bodyPr wrap="none" rtlCol="0">
            <a:spAutoFit/>
          </a:bodyPr>
          <a:lstStyle/>
          <a:p>
            <a:r>
              <a:rPr lang="de-AT" sz="1200" kern="0" spc="73" dirty="0">
                <a:solidFill>
                  <a:schemeClr val="bg1"/>
                </a:solidFill>
                <a:latin typeface="Bdo"/>
              </a:rPr>
              <a:t>Capital</a:t>
            </a:r>
            <a:endParaRPr lang="en-US" sz="1200" kern="0" spc="73" dirty="0">
              <a:solidFill>
                <a:schemeClr val="bg1"/>
              </a:solidFill>
              <a:latin typeface="Bdo"/>
            </a:endParaRPr>
          </a:p>
        </p:txBody>
      </p:sp>
    </p:spTree>
    <p:extLst>
      <p:ext uri="{BB962C8B-B14F-4D97-AF65-F5344CB8AC3E}">
        <p14:creationId xmlns:p14="http://schemas.microsoft.com/office/powerpoint/2010/main" val="2397906107"/>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7FDF7"/>
        </a:solidFill>
        <a:effectLst/>
      </p:bgPr>
    </p:bg>
    <p:spTree>
      <p:nvGrpSpPr>
        <p:cNvPr id="1" name="Shape 40"/>
        <p:cNvGrpSpPr/>
        <p:nvPr/>
      </p:nvGrpSpPr>
      <p:grpSpPr>
        <a:xfrm>
          <a:off x="0" y="0"/>
          <a:ext cx="0" cy="0"/>
          <a:chOff x="0" y="0"/>
          <a:chExt cx="0" cy="0"/>
        </a:xfrm>
      </p:grpSpPr>
      <p:sp>
        <p:nvSpPr>
          <p:cNvPr id="13" name="Rectangle 12">
            <a:extLst>
              <a:ext uri="{FF2B5EF4-FFF2-40B4-BE49-F238E27FC236}">
                <a16:creationId xmlns:a16="http://schemas.microsoft.com/office/drawing/2014/main" id="{A19556A7-7861-13FA-7795-BF98046BE217}"/>
              </a:ext>
            </a:extLst>
          </p:cNvPr>
          <p:cNvSpPr/>
          <p:nvPr/>
        </p:nvSpPr>
        <p:spPr>
          <a:xfrm>
            <a:off x="494977" y="526473"/>
            <a:ext cx="11346042" cy="5264724"/>
          </a:xfrm>
          <a:prstGeom prst="rect">
            <a:avLst/>
          </a:prstGeom>
          <a:solidFill>
            <a:srgbClr val="38443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Google Shape;42;p2">
            <a:extLst>
              <a:ext uri="{FF2B5EF4-FFF2-40B4-BE49-F238E27FC236}">
                <a16:creationId xmlns:a16="http://schemas.microsoft.com/office/drawing/2014/main" id="{0D1E0DEE-7F77-A00B-6DBE-5D98B77AC582}"/>
              </a:ext>
            </a:extLst>
          </p:cNvPr>
          <p:cNvSpPr/>
          <p:nvPr/>
        </p:nvSpPr>
        <p:spPr>
          <a:xfrm>
            <a:off x="1011465" y="1066803"/>
            <a:ext cx="6872803" cy="929444"/>
          </a:xfrm>
          <a:prstGeom prst="rect">
            <a:avLst/>
          </a:prstGeom>
          <a:noFill/>
          <a:ln>
            <a:noFill/>
          </a:ln>
        </p:spPr>
        <p:txBody>
          <a:bodyPr spcFirstLastPara="1" wrap="square" lIns="91425" tIns="45700" rIns="91425" bIns="45700" anchor="ctr" anchorCtr="0">
            <a:noAutofit/>
          </a:bodyPr>
          <a:lstStyle/>
          <a:p>
            <a:pPr>
              <a:buClr>
                <a:srgbClr val="000000"/>
              </a:buClr>
              <a:defRPr/>
            </a:pPr>
            <a:r>
              <a:rPr lang="en-GB" sz="3600" kern="0" spc="73" dirty="0">
                <a:solidFill>
                  <a:schemeClr val="bg1"/>
                </a:solidFill>
                <a:latin typeface="Bdo"/>
                <a:sym typeface="Arial"/>
              </a:rPr>
              <a:t>Investment Strategy| Assessment</a:t>
            </a:r>
          </a:p>
        </p:txBody>
      </p:sp>
      <p:sp>
        <p:nvSpPr>
          <p:cNvPr id="4" name="Google Shape;42;p2">
            <a:extLst>
              <a:ext uri="{FF2B5EF4-FFF2-40B4-BE49-F238E27FC236}">
                <a16:creationId xmlns:a16="http://schemas.microsoft.com/office/drawing/2014/main" id="{5DC29F2F-63A3-26BD-61CC-B3666CE56026}"/>
              </a:ext>
            </a:extLst>
          </p:cNvPr>
          <p:cNvSpPr/>
          <p:nvPr/>
        </p:nvSpPr>
        <p:spPr>
          <a:xfrm>
            <a:off x="826738" y="2859932"/>
            <a:ext cx="3240023" cy="2430814"/>
          </a:xfrm>
          <a:prstGeom prst="rect">
            <a:avLst/>
          </a:prstGeom>
          <a:noFill/>
          <a:ln>
            <a:noFill/>
          </a:ln>
        </p:spPr>
        <p:txBody>
          <a:bodyPr spcFirstLastPara="1" wrap="square" lIns="91425" tIns="45700" rIns="91425" bIns="45700" anchor="ctr" anchorCtr="0">
            <a:noAutofit/>
          </a:bodyPr>
          <a:lstStyle/>
          <a:p>
            <a:pPr marL="285750" marR="0" lvl="0" indent="-285750" defTabSz="914400" rtl="0" eaLnBrk="1" fontAlgn="auto" latinLnBrk="0" hangingPunct="1">
              <a:lnSpc>
                <a:spcPct val="100000"/>
              </a:lnSpc>
              <a:spcBef>
                <a:spcPts val="0"/>
              </a:spcBef>
              <a:spcAft>
                <a:spcPts val="0"/>
              </a:spcAft>
              <a:buClr>
                <a:schemeClr val="bg1"/>
              </a:buClr>
              <a:buSzTx/>
              <a:buFont typeface="Arial" panose="020B0604020202020204" pitchFamily="34" charset="0"/>
              <a:buChar char="•"/>
              <a:tabLst/>
              <a:defRPr/>
            </a:pPr>
            <a:r>
              <a:rPr lang="en-GB" sz="1200" dirty="0">
                <a:solidFill>
                  <a:schemeClr val="bg1"/>
                </a:solidFill>
                <a:latin typeface="Bdo"/>
                <a:sym typeface="Arial"/>
              </a:rPr>
              <a:t>Assessment and structuring of transactions will be the responsibility of the Investment Assessment &amp; Capital Deployment unit (IACD) of Bia UAE and in line with international standards, replicating the assessment processes and methods used in major financing institutions.</a:t>
            </a:r>
          </a:p>
          <a:p>
            <a:pPr marL="285750" marR="0" lvl="0" indent="-285750" defTabSz="914400" rtl="0" eaLnBrk="1" fontAlgn="auto" latinLnBrk="0" hangingPunct="1">
              <a:lnSpc>
                <a:spcPct val="100000"/>
              </a:lnSpc>
              <a:spcBef>
                <a:spcPts val="0"/>
              </a:spcBef>
              <a:spcAft>
                <a:spcPts val="0"/>
              </a:spcAft>
              <a:buClr>
                <a:schemeClr val="bg1"/>
              </a:buClr>
              <a:buSzTx/>
              <a:buFont typeface="Arial" panose="020B0604020202020204" pitchFamily="34" charset="0"/>
              <a:buChar char="•"/>
              <a:tabLst/>
              <a:defRPr/>
            </a:pPr>
            <a:endParaRPr lang="en-GB" sz="1200" dirty="0">
              <a:solidFill>
                <a:schemeClr val="bg1"/>
              </a:solidFill>
              <a:latin typeface="Bdo"/>
              <a:sym typeface="Arial"/>
            </a:endParaRPr>
          </a:p>
          <a:p>
            <a:pPr marL="285750" indent="-285750">
              <a:buClr>
                <a:schemeClr val="bg1"/>
              </a:buClr>
              <a:buFont typeface="Arial" panose="020B0604020202020204" pitchFamily="34" charset="0"/>
              <a:buChar char="•"/>
              <a:defRPr/>
            </a:pPr>
            <a:r>
              <a:rPr lang="en-GB" sz="1200" dirty="0">
                <a:solidFill>
                  <a:schemeClr val="bg1"/>
                </a:solidFill>
                <a:latin typeface="Bdo"/>
                <a:sym typeface="Arial"/>
              </a:rPr>
              <a:t>ESG unit will act as support function to IACD, providing guidance and assuring highest international standards are met (e.g. IFC performance standards). Key role and responsibility will be to provide their advise to the Investment Committee (IC).</a:t>
            </a:r>
          </a:p>
          <a:p>
            <a:pPr marL="285750" indent="-285750">
              <a:buClr>
                <a:schemeClr val="bg1"/>
              </a:buClr>
              <a:buFont typeface="Arial" panose="020B0604020202020204" pitchFamily="34" charset="0"/>
              <a:buChar char="•"/>
              <a:defRPr/>
            </a:pPr>
            <a:endParaRPr lang="en-GB" sz="1200" dirty="0">
              <a:solidFill>
                <a:schemeClr val="bg1"/>
              </a:solidFill>
              <a:latin typeface="Bdo"/>
              <a:sym typeface="Arial"/>
            </a:endParaRPr>
          </a:p>
        </p:txBody>
      </p:sp>
      <p:pic>
        <p:nvPicPr>
          <p:cNvPr id="6" name="Picture 5" descr="A logo with a circle and text&#10;&#10;Description automatically generated">
            <a:extLst>
              <a:ext uri="{FF2B5EF4-FFF2-40B4-BE49-F238E27FC236}">
                <a16:creationId xmlns:a16="http://schemas.microsoft.com/office/drawing/2014/main" id="{B54717EE-A122-2B48-29D6-159D222E1A5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230380" y="5910158"/>
            <a:ext cx="1702421" cy="859191"/>
          </a:xfrm>
          <a:prstGeom prst="rect">
            <a:avLst/>
          </a:prstGeom>
        </p:spPr>
      </p:pic>
      <p:cxnSp>
        <p:nvCxnSpPr>
          <p:cNvPr id="7" name="Straight Connector 6">
            <a:extLst>
              <a:ext uri="{FF2B5EF4-FFF2-40B4-BE49-F238E27FC236}">
                <a16:creationId xmlns:a16="http://schemas.microsoft.com/office/drawing/2014/main" id="{318256EB-15C5-7875-26DA-C8BEE240E7AF}"/>
              </a:ext>
            </a:extLst>
          </p:cNvPr>
          <p:cNvCxnSpPr/>
          <p:nvPr/>
        </p:nvCxnSpPr>
        <p:spPr>
          <a:xfrm>
            <a:off x="914400" y="6429829"/>
            <a:ext cx="9173105" cy="0"/>
          </a:xfrm>
          <a:prstGeom prst="line">
            <a:avLst/>
          </a:prstGeom>
        </p:spPr>
        <p:style>
          <a:lnRef idx="1">
            <a:schemeClr val="dk1"/>
          </a:lnRef>
          <a:fillRef idx="0">
            <a:schemeClr val="dk1"/>
          </a:fillRef>
          <a:effectRef idx="0">
            <a:schemeClr val="dk1"/>
          </a:effectRef>
          <a:fontRef idx="minor">
            <a:schemeClr val="tx1"/>
          </a:fontRef>
        </p:style>
      </p:cxnSp>
      <p:sp>
        <p:nvSpPr>
          <p:cNvPr id="8" name="TextBox 7">
            <a:extLst>
              <a:ext uri="{FF2B5EF4-FFF2-40B4-BE49-F238E27FC236}">
                <a16:creationId xmlns:a16="http://schemas.microsoft.com/office/drawing/2014/main" id="{3767C125-A327-14B6-A30B-A4D852B2049F}"/>
              </a:ext>
            </a:extLst>
          </p:cNvPr>
          <p:cNvSpPr txBox="1"/>
          <p:nvPr/>
        </p:nvSpPr>
        <p:spPr>
          <a:xfrm>
            <a:off x="494977" y="6299024"/>
            <a:ext cx="322524" cy="253916"/>
          </a:xfrm>
          <a:prstGeom prst="rect">
            <a:avLst/>
          </a:prstGeom>
          <a:noFill/>
        </p:spPr>
        <p:txBody>
          <a:bodyPr wrap="none" rtlCol="0">
            <a:spAutoFit/>
          </a:bodyPr>
          <a:lstStyle/>
          <a:p>
            <a:r>
              <a:rPr lang="en-US" sz="1050" dirty="0">
                <a:latin typeface="Bdo"/>
              </a:rPr>
              <a:t>07</a:t>
            </a:r>
          </a:p>
        </p:txBody>
      </p:sp>
      <p:sp>
        <p:nvSpPr>
          <p:cNvPr id="11" name="Google Shape;42;p2">
            <a:extLst>
              <a:ext uri="{FF2B5EF4-FFF2-40B4-BE49-F238E27FC236}">
                <a16:creationId xmlns:a16="http://schemas.microsoft.com/office/drawing/2014/main" id="{22CA6F88-D036-0AE6-24F8-A6F31949F2AE}"/>
              </a:ext>
            </a:extLst>
          </p:cNvPr>
          <p:cNvSpPr/>
          <p:nvPr/>
        </p:nvSpPr>
        <p:spPr>
          <a:xfrm>
            <a:off x="4218386" y="2928026"/>
            <a:ext cx="3539616" cy="2110321"/>
          </a:xfrm>
          <a:prstGeom prst="rect">
            <a:avLst/>
          </a:prstGeom>
          <a:noFill/>
          <a:ln>
            <a:noFill/>
          </a:ln>
        </p:spPr>
        <p:txBody>
          <a:bodyPr spcFirstLastPara="1" wrap="square" lIns="91425" tIns="45700" rIns="91425" bIns="45700" anchor="ctr" anchorCtr="0">
            <a:noAutofit/>
          </a:bodyPr>
          <a:lstStyle/>
          <a:p>
            <a:pPr marL="285750" marR="0" lvl="0" indent="-285750" defTabSz="914400" rtl="0" eaLnBrk="1" fontAlgn="auto" latinLnBrk="0" hangingPunct="1">
              <a:lnSpc>
                <a:spcPct val="100000"/>
              </a:lnSpc>
              <a:spcBef>
                <a:spcPts val="0"/>
              </a:spcBef>
              <a:spcAft>
                <a:spcPts val="0"/>
              </a:spcAft>
              <a:buClr>
                <a:schemeClr val="bg1"/>
              </a:buClr>
              <a:buSzTx/>
              <a:buFont typeface="Arial" panose="020B0604020202020204" pitchFamily="34" charset="0"/>
              <a:buChar char="•"/>
              <a:tabLst/>
              <a:defRPr/>
            </a:pPr>
            <a:r>
              <a:rPr lang="en-GB" sz="1200" dirty="0">
                <a:solidFill>
                  <a:schemeClr val="bg1"/>
                </a:solidFill>
                <a:latin typeface="Bdo"/>
                <a:sym typeface="Arial"/>
              </a:rPr>
              <a:t>Risk unit, allocated under Operations Department, will be responsible for assessing the transactions from a non-commercial perspective, providing support to the IACD and serve as the Advisory Body to the Investment Committee.</a:t>
            </a:r>
          </a:p>
          <a:p>
            <a:pPr marL="285750" marR="0" lvl="0" indent="-285750" defTabSz="914400" rtl="0" eaLnBrk="1" fontAlgn="auto" latinLnBrk="0" hangingPunct="1">
              <a:lnSpc>
                <a:spcPct val="100000"/>
              </a:lnSpc>
              <a:spcBef>
                <a:spcPts val="0"/>
              </a:spcBef>
              <a:spcAft>
                <a:spcPts val="0"/>
              </a:spcAft>
              <a:buClr>
                <a:schemeClr val="bg1"/>
              </a:buClr>
              <a:buSzTx/>
              <a:buFont typeface="Arial" panose="020B0604020202020204" pitchFamily="34" charset="0"/>
              <a:buChar char="•"/>
              <a:tabLst/>
              <a:defRPr/>
            </a:pPr>
            <a:endParaRPr lang="en-GB" sz="1200" dirty="0">
              <a:solidFill>
                <a:schemeClr val="bg1"/>
              </a:solidFill>
              <a:latin typeface="Bdo"/>
              <a:sym typeface="Arial"/>
            </a:endParaRPr>
          </a:p>
          <a:p>
            <a:pPr marL="285750" marR="0" lvl="0" indent="-285750" defTabSz="914400" rtl="0" eaLnBrk="1" fontAlgn="auto" latinLnBrk="0" hangingPunct="1">
              <a:lnSpc>
                <a:spcPct val="100000"/>
              </a:lnSpc>
              <a:spcBef>
                <a:spcPts val="0"/>
              </a:spcBef>
              <a:spcAft>
                <a:spcPts val="0"/>
              </a:spcAft>
              <a:buClr>
                <a:schemeClr val="bg1"/>
              </a:buClr>
              <a:buSzTx/>
              <a:buFont typeface="Arial" panose="020B0604020202020204" pitchFamily="34" charset="0"/>
              <a:buChar char="•"/>
              <a:tabLst/>
              <a:defRPr/>
            </a:pPr>
            <a:r>
              <a:rPr lang="en-GB" sz="1200" dirty="0">
                <a:solidFill>
                  <a:schemeClr val="bg1"/>
                </a:solidFill>
                <a:latin typeface="Bdo"/>
                <a:sym typeface="Arial"/>
              </a:rPr>
              <a:t>Investment Committee will be composed of executives from Bia UAE and external parties which bring senior expertise from different financing institutions and with substantial experience in development finance. Currently we envisage a 2-step approval process of the IC (firstly, “clearance in principle” for the investment opportunity and second the final approval).</a:t>
            </a:r>
          </a:p>
        </p:txBody>
      </p:sp>
      <p:sp>
        <p:nvSpPr>
          <p:cNvPr id="15" name="Rectangle 14">
            <a:extLst>
              <a:ext uri="{FF2B5EF4-FFF2-40B4-BE49-F238E27FC236}">
                <a16:creationId xmlns:a16="http://schemas.microsoft.com/office/drawing/2014/main" id="{316DB020-F579-BAC5-E890-CBFFCA5CA828}"/>
              </a:ext>
            </a:extLst>
          </p:cNvPr>
          <p:cNvSpPr/>
          <p:nvPr/>
        </p:nvSpPr>
        <p:spPr>
          <a:xfrm>
            <a:off x="8645236" y="526472"/>
            <a:ext cx="3195783" cy="5264725"/>
          </a:xfrm>
          <a:prstGeom prst="rect">
            <a:avLst/>
          </a:prstGeom>
          <a:solidFill>
            <a:srgbClr val="38443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56A6950F-CE45-DBCA-63A0-52EF6A9C21A3}"/>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saturation sat="66000"/>
                    </a14:imgEffect>
                  </a14:imgLayer>
                </a14:imgProps>
              </a:ext>
              <a:ext uri="{28A0092B-C50C-407E-A947-70E740481C1C}">
                <a14:useLocalDpi xmlns:a14="http://schemas.microsoft.com/office/drawing/2010/main"/>
              </a:ext>
            </a:extLst>
          </a:blip>
          <a:srcRect/>
          <a:stretch/>
        </p:blipFill>
        <p:spPr>
          <a:xfrm>
            <a:off x="8118898" y="526471"/>
            <a:ext cx="4066759" cy="5264725"/>
          </a:xfrm>
          <a:prstGeom prst="rect">
            <a:avLst/>
          </a:prstGeom>
        </p:spPr>
      </p:pic>
    </p:spTree>
    <p:extLst>
      <p:ext uri="{BB962C8B-B14F-4D97-AF65-F5344CB8AC3E}">
        <p14:creationId xmlns:p14="http://schemas.microsoft.com/office/powerpoint/2010/main" val="3405288888"/>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7FDF7"/>
        </a:solidFill>
        <a:effectLst/>
      </p:bgPr>
    </p:bg>
    <p:spTree>
      <p:nvGrpSpPr>
        <p:cNvPr id="1" name="Shape 40"/>
        <p:cNvGrpSpPr/>
        <p:nvPr/>
      </p:nvGrpSpPr>
      <p:grpSpPr>
        <a:xfrm>
          <a:off x="0" y="0"/>
          <a:ext cx="0" cy="0"/>
          <a:chOff x="0" y="0"/>
          <a:chExt cx="0" cy="0"/>
        </a:xfrm>
      </p:grpSpPr>
      <p:sp>
        <p:nvSpPr>
          <p:cNvPr id="2" name="Google Shape;42;p2">
            <a:extLst>
              <a:ext uri="{FF2B5EF4-FFF2-40B4-BE49-F238E27FC236}">
                <a16:creationId xmlns:a16="http://schemas.microsoft.com/office/drawing/2014/main" id="{0D1E0DEE-7F77-A00B-6DBE-5D98B77AC582}"/>
              </a:ext>
            </a:extLst>
          </p:cNvPr>
          <p:cNvSpPr/>
          <p:nvPr/>
        </p:nvSpPr>
        <p:spPr>
          <a:xfrm>
            <a:off x="4060262" y="908422"/>
            <a:ext cx="7762535" cy="929444"/>
          </a:xfrm>
          <a:prstGeom prst="rect">
            <a:avLst/>
          </a:prstGeom>
          <a:noFill/>
          <a:ln>
            <a:noFill/>
          </a:ln>
        </p:spPr>
        <p:txBody>
          <a:bodyPr spcFirstLastPara="1" wrap="square" lIns="91425" tIns="45700" rIns="91425" bIns="45700" anchor="ctr" anchorCtr="0">
            <a:noAutofit/>
          </a:bodyPr>
          <a:lstStyle/>
          <a:p>
            <a:pPr marL="0" marR="0" lvl="0" indent="0" defTabSz="914400" rtl="0" eaLnBrk="1" fontAlgn="auto" latinLnBrk="0" hangingPunct="1">
              <a:lnSpc>
                <a:spcPct val="100000"/>
              </a:lnSpc>
              <a:spcBef>
                <a:spcPts val="0"/>
              </a:spcBef>
              <a:spcAft>
                <a:spcPts val="0"/>
              </a:spcAft>
              <a:buClr>
                <a:srgbClr val="000000"/>
              </a:buClr>
              <a:buSzTx/>
              <a:buFont typeface="Arial"/>
              <a:buNone/>
              <a:tabLst/>
              <a:defRPr/>
            </a:pPr>
            <a:r>
              <a:rPr lang="en-GB" sz="3600" kern="0" spc="73" dirty="0">
                <a:latin typeface="Bdo"/>
                <a:sym typeface="Arial"/>
              </a:rPr>
              <a:t>Target Geographies | Eligibility Criteria</a:t>
            </a:r>
          </a:p>
        </p:txBody>
      </p:sp>
      <p:sp>
        <p:nvSpPr>
          <p:cNvPr id="3" name="Google Shape;42;p2">
            <a:extLst>
              <a:ext uri="{FF2B5EF4-FFF2-40B4-BE49-F238E27FC236}">
                <a16:creationId xmlns:a16="http://schemas.microsoft.com/office/drawing/2014/main" id="{027E9945-73CE-C2B8-60F9-9948D9B6C546}"/>
              </a:ext>
            </a:extLst>
          </p:cNvPr>
          <p:cNvSpPr/>
          <p:nvPr/>
        </p:nvSpPr>
        <p:spPr>
          <a:xfrm>
            <a:off x="4060262" y="2160864"/>
            <a:ext cx="7822724" cy="2859271"/>
          </a:xfrm>
          <a:prstGeom prst="rect">
            <a:avLst/>
          </a:prstGeom>
          <a:noFill/>
          <a:ln>
            <a:noFill/>
          </a:ln>
        </p:spPr>
        <p:txBody>
          <a:bodyPr spcFirstLastPara="1" wrap="square" lIns="91425" tIns="45700" rIns="91425" bIns="45700" anchor="ctr" anchorCtr="0">
            <a:noAutofit/>
          </a:bodyPr>
          <a:lstStyle/>
          <a:p>
            <a:pPr marL="285750" marR="0" lvl="0" indent="-285750"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GB" sz="1200" dirty="0">
                <a:latin typeface="Bdo"/>
                <a:sym typeface="Arial"/>
              </a:rPr>
              <a:t>Bia UAE will align its geographical investment perimeters to those followed by most developmental institutions, i.e. the OECD‘s Development Assistance Committee country list, however exceptions will be evaluated in alignment with the Investment Committee.</a:t>
            </a:r>
          </a:p>
          <a:p>
            <a:pPr marL="285750" marR="0" lvl="0" indent="-285750"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endParaRPr lang="en-GB" sz="1200" dirty="0">
              <a:latin typeface="Bdo"/>
              <a:sym typeface="Arial"/>
            </a:endParaRPr>
          </a:p>
          <a:p>
            <a:pPr marL="285750" marR="0" lvl="0" indent="-285750"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GB" sz="1200" dirty="0">
                <a:latin typeface="Bdo"/>
                <a:sym typeface="Arial"/>
              </a:rPr>
              <a:t>Bia UAE would create a special window for areas hit by natural disasters and military activities, always in alignment with practices of most prominent impact investors, such as IFC/World Bank, EIB, DFC et al, and where possible leverage political risk protection which is offered for these types of investments, that in some cases will ultimately allow us to mobilize capital from other, more risk averse impact investors and development financing institutions.</a:t>
            </a:r>
          </a:p>
          <a:p>
            <a:pPr marL="285750" marR="0" lvl="0" indent="-285750"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endParaRPr lang="en-GB" sz="1200" dirty="0">
              <a:latin typeface="Bdo"/>
              <a:sym typeface="Arial"/>
            </a:endParaRPr>
          </a:p>
          <a:p>
            <a:pPr marL="285750" marR="0" lvl="0" indent="-285750"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GB" sz="1200" dirty="0">
                <a:latin typeface="Bdo"/>
                <a:sym typeface="Arial"/>
              </a:rPr>
              <a:t>In Africa, Bia UAE would focus on providing electricity and other infrastructure in rural areas, secure funds for the food supply value chain, provide micro-credits to boost local employment and facilitate economic development, as well as assess different critical minerals projects that represent an important global security concern.</a:t>
            </a:r>
          </a:p>
        </p:txBody>
      </p:sp>
      <p:pic>
        <p:nvPicPr>
          <p:cNvPr id="6" name="Picture 5" descr="A logo with a circle and text&#10;&#10;Description automatically generated">
            <a:extLst>
              <a:ext uri="{FF2B5EF4-FFF2-40B4-BE49-F238E27FC236}">
                <a16:creationId xmlns:a16="http://schemas.microsoft.com/office/drawing/2014/main" id="{E0AEC3AB-BF4C-9032-C6B7-B138F9F6A23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230380" y="5910158"/>
            <a:ext cx="1702421" cy="859191"/>
          </a:xfrm>
          <a:prstGeom prst="rect">
            <a:avLst/>
          </a:prstGeom>
        </p:spPr>
      </p:pic>
      <p:cxnSp>
        <p:nvCxnSpPr>
          <p:cNvPr id="7" name="Straight Connector 6">
            <a:extLst>
              <a:ext uri="{FF2B5EF4-FFF2-40B4-BE49-F238E27FC236}">
                <a16:creationId xmlns:a16="http://schemas.microsoft.com/office/drawing/2014/main" id="{F28EAC4B-E0C3-6F30-FA58-3A356D55A00A}"/>
              </a:ext>
            </a:extLst>
          </p:cNvPr>
          <p:cNvCxnSpPr/>
          <p:nvPr/>
        </p:nvCxnSpPr>
        <p:spPr>
          <a:xfrm>
            <a:off x="914400" y="6429829"/>
            <a:ext cx="9173105" cy="0"/>
          </a:xfrm>
          <a:prstGeom prst="line">
            <a:avLst/>
          </a:prstGeom>
        </p:spPr>
        <p:style>
          <a:lnRef idx="1">
            <a:schemeClr val="dk1"/>
          </a:lnRef>
          <a:fillRef idx="0">
            <a:schemeClr val="dk1"/>
          </a:fillRef>
          <a:effectRef idx="0">
            <a:schemeClr val="dk1"/>
          </a:effectRef>
          <a:fontRef idx="minor">
            <a:schemeClr val="tx1"/>
          </a:fontRef>
        </p:style>
      </p:cxnSp>
      <p:sp>
        <p:nvSpPr>
          <p:cNvPr id="11" name="Rectangle 10">
            <a:extLst>
              <a:ext uri="{FF2B5EF4-FFF2-40B4-BE49-F238E27FC236}">
                <a16:creationId xmlns:a16="http://schemas.microsoft.com/office/drawing/2014/main" id="{130FC6C7-8925-5C90-24FA-10DCA706477F}"/>
              </a:ext>
            </a:extLst>
          </p:cNvPr>
          <p:cNvSpPr/>
          <p:nvPr/>
        </p:nvSpPr>
        <p:spPr>
          <a:xfrm>
            <a:off x="0" y="1"/>
            <a:ext cx="3164983" cy="6858000"/>
          </a:xfrm>
          <a:prstGeom prst="rect">
            <a:avLst/>
          </a:prstGeom>
          <a:solidFill>
            <a:srgbClr val="4C574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Box 23">
            <a:extLst>
              <a:ext uri="{FF2B5EF4-FFF2-40B4-BE49-F238E27FC236}">
                <a16:creationId xmlns:a16="http://schemas.microsoft.com/office/drawing/2014/main" id="{2C756900-3E73-AD12-9268-0A58CD36C39F}"/>
              </a:ext>
            </a:extLst>
          </p:cNvPr>
          <p:cNvSpPr txBox="1"/>
          <p:nvPr/>
        </p:nvSpPr>
        <p:spPr>
          <a:xfrm>
            <a:off x="494977" y="6299024"/>
            <a:ext cx="322524" cy="253916"/>
          </a:xfrm>
          <a:prstGeom prst="rect">
            <a:avLst/>
          </a:prstGeom>
          <a:noFill/>
        </p:spPr>
        <p:txBody>
          <a:bodyPr wrap="none" rtlCol="0">
            <a:spAutoFit/>
          </a:bodyPr>
          <a:lstStyle/>
          <a:p>
            <a:r>
              <a:rPr lang="en-US" sz="1050" dirty="0">
                <a:solidFill>
                  <a:schemeClr val="bg1"/>
                </a:solidFill>
                <a:latin typeface="Bdo"/>
              </a:rPr>
              <a:t>08</a:t>
            </a:r>
          </a:p>
        </p:txBody>
      </p:sp>
      <p:pic>
        <p:nvPicPr>
          <p:cNvPr id="5" name="Picture 4">
            <a:extLst>
              <a:ext uri="{FF2B5EF4-FFF2-40B4-BE49-F238E27FC236}">
                <a16:creationId xmlns:a16="http://schemas.microsoft.com/office/drawing/2014/main" id="{95620893-9341-CCFA-9A52-15769EE45CE1}"/>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18803" y="1206231"/>
            <a:ext cx="3303623" cy="4597949"/>
          </a:xfrm>
          <a:prstGeom prst="rect">
            <a:avLst/>
          </a:prstGeom>
        </p:spPr>
      </p:pic>
    </p:spTree>
    <p:extLst>
      <p:ext uri="{BB962C8B-B14F-4D97-AF65-F5344CB8AC3E}">
        <p14:creationId xmlns:p14="http://schemas.microsoft.com/office/powerpoint/2010/main" val="847160203"/>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7FDF7"/>
        </a:solidFill>
        <a:effectLst/>
      </p:bgPr>
    </p:bg>
    <p:spTree>
      <p:nvGrpSpPr>
        <p:cNvPr id="1" name="Shape 40"/>
        <p:cNvGrpSpPr/>
        <p:nvPr/>
      </p:nvGrpSpPr>
      <p:grpSpPr>
        <a:xfrm>
          <a:off x="0" y="0"/>
          <a:ext cx="0" cy="0"/>
          <a:chOff x="0" y="0"/>
          <a:chExt cx="0" cy="0"/>
        </a:xfrm>
      </p:grpSpPr>
      <p:sp>
        <p:nvSpPr>
          <p:cNvPr id="2" name="Google Shape;42;p2">
            <a:extLst>
              <a:ext uri="{FF2B5EF4-FFF2-40B4-BE49-F238E27FC236}">
                <a16:creationId xmlns:a16="http://schemas.microsoft.com/office/drawing/2014/main" id="{0D1E0DEE-7F77-A00B-6DBE-5D98B77AC582}"/>
              </a:ext>
            </a:extLst>
          </p:cNvPr>
          <p:cNvSpPr/>
          <p:nvPr/>
        </p:nvSpPr>
        <p:spPr>
          <a:xfrm>
            <a:off x="4067332" y="893919"/>
            <a:ext cx="6755566" cy="929444"/>
          </a:xfrm>
          <a:prstGeom prst="rect">
            <a:avLst/>
          </a:prstGeom>
          <a:noFill/>
          <a:ln>
            <a:noFill/>
          </a:ln>
        </p:spPr>
        <p:txBody>
          <a:bodyPr spcFirstLastPara="1" wrap="square" lIns="91425" tIns="45700" rIns="91425" bIns="45700" anchor="ctr" anchorCtr="0">
            <a:noAutofit/>
          </a:bodyPr>
          <a:lstStyle/>
          <a:p>
            <a:pPr marL="0" marR="0" lvl="0" indent="0" defTabSz="914400" rtl="0" eaLnBrk="1" fontAlgn="auto" latinLnBrk="0" hangingPunct="1">
              <a:lnSpc>
                <a:spcPct val="100000"/>
              </a:lnSpc>
              <a:spcBef>
                <a:spcPts val="0"/>
              </a:spcBef>
              <a:spcAft>
                <a:spcPts val="0"/>
              </a:spcAft>
              <a:buClr>
                <a:srgbClr val="000000"/>
              </a:buClr>
              <a:buSzTx/>
              <a:buFont typeface="Arial"/>
              <a:buNone/>
              <a:tabLst/>
              <a:defRPr/>
            </a:pPr>
            <a:r>
              <a:rPr lang="en-GB" sz="3600" kern="0" spc="73" dirty="0">
                <a:latin typeface="Bdo"/>
                <a:sym typeface="Arial"/>
              </a:rPr>
              <a:t>Investment Strategy | Origination</a:t>
            </a:r>
          </a:p>
        </p:txBody>
      </p:sp>
      <p:sp>
        <p:nvSpPr>
          <p:cNvPr id="4" name="Google Shape;42;p2">
            <a:extLst>
              <a:ext uri="{FF2B5EF4-FFF2-40B4-BE49-F238E27FC236}">
                <a16:creationId xmlns:a16="http://schemas.microsoft.com/office/drawing/2014/main" id="{5DC29F2F-63A3-26BD-61CC-B3666CE56026}"/>
              </a:ext>
            </a:extLst>
          </p:cNvPr>
          <p:cNvSpPr/>
          <p:nvPr/>
        </p:nvSpPr>
        <p:spPr>
          <a:xfrm>
            <a:off x="4067331" y="1953118"/>
            <a:ext cx="7732319" cy="3416550"/>
          </a:xfrm>
          <a:prstGeom prst="rect">
            <a:avLst/>
          </a:prstGeom>
          <a:noFill/>
          <a:ln>
            <a:noFill/>
          </a:ln>
        </p:spPr>
        <p:txBody>
          <a:bodyPr spcFirstLastPara="1" wrap="square" lIns="91425" tIns="45700" rIns="91425" bIns="45700" anchor="ctr" anchorCtr="0">
            <a:noAutofit/>
          </a:bodyPr>
          <a:lstStyle/>
          <a:p>
            <a:pPr marL="171450" indent="-171450">
              <a:buFont typeface="Arial" panose="020B0604020202020204" pitchFamily="34" charset="0"/>
              <a:buChar char="•"/>
              <a:defRPr/>
            </a:pPr>
            <a:r>
              <a:rPr lang="en-GB" sz="1200" dirty="0">
                <a:latin typeface="Bdo"/>
                <a:sym typeface="Arial"/>
              </a:rPr>
              <a:t>Bia UAE’s strategy in terms of origination is to be observed in stages. Namely, the ultimate goal of Bia UAE is to originate at least 50% of transactions through its own capacities within 3 years of operation.</a:t>
            </a:r>
          </a:p>
          <a:p>
            <a:pPr marL="171450" marR="0" lvl="0" indent="-171450" defTabSz="914400" rtl="0" eaLnBrk="1" fontAlgn="auto" latinLnBrk="0" hangingPunct="1">
              <a:lnSpc>
                <a:spcPct val="100000"/>
              </a:lnSpc>
              <a:spcBef>
                <a:spcPts val="0"/>
              </a:spcBef>
              <a:spcAft>
                <a:spcPts val="0"/>
              </a:spcAft>
              <a:buSzTx/>
              <a:buFont typeface="Arial" panose="020B0604020202020204" pitchFamily="34" charset="0"/>
              <a:buChar char="•"/>
              <a:tabLst/>
              <a:defRPr/>
            </a:pPr>
            <a:endParaRPr lang="en-GB" sz="1200" dirty="0">
              <a:latin typeface="Bdo"/>
              <a:sym typeface="Arial"/>
            </a:endParaRPr>
          </a:p>
          <a:p>
            <a:pPr marL="171450" marR="0" lvl="0" indent="-171450" defTabSz="914400" rtl="0" eaLnBrk="1" fontAlgn="auto" latinLnBrk="0" hangingPunct="1">
              <a:lnSpc>
                <a:spcPct val="100000"/>
              </a:lnSpc>
              <a:spcBef>
                <a:spcPts val="0"/>
              </a:spcBef>
              <a:spcAft>
                <a:spcPts val="0"/>
              </a:spcAft>
              <a:buSzTx/>
              <a:buFont typeface="Arial" panose="020B0604020202020204" pitchFamily="34" charset="0"/>
              <a:buChar char="•"/>
              <a:tabLst/>
              <a:defRPr/>
            </a:pPr>
            <a:r>
              <a:rPr lang="en-GB" sz="1200" dirty="0">
                <a:latin typeface="Bdo"/>
                <a:sym typeface="Arial"/>
              </a:rPr>
              <a:t>For the initial 3 years of operation Bia UAE will secure strong partnerships with important advisory firms who specialize in debt raising for companies, projects and financing institutions in developing countries and emerging markets.</a:t>
            </a:r>
          </a:p>
          <a:p>
            <a:pPr marL="171450" marR="0" lvl="0" indent="-171450" defTabSz="914400" rtl="0" eaLnBrk="1" fontAlgn="auto" latinLnBrk="0" hangingPunct="1">
              <a:lnSpc>
                <a:spcPct val="100000"/>
              </a:lnSpc>
              <a:spcBef>
                <a:spcPts val="0"/>
              </a:spcBef>
              <a:spcAft>
                <a:spcPts val="0"/>
              </a:spcAft>
              <a:buSzTx/>
              <a:buFont typeface="Arial" panose="020B0604020202020204" pitchFamily="34" charset="0"/>
              <a:buChar char="•"/>
              <a:tabLst/>
              <a:defRPr/>
            </a:pPr>
            <a:endParaRPr lang="en-GB" sz="1200" dirty="0">
              <a:latin typeface="Bdo"/>
              <a:sym typeface="Arial"/>
            </a:endParaRPr>
          </a:p>
          <a:p>
            <a:pPr marL="171450" marR="0" lvl="0" indent="-171450" defTabSz="914400" rtl="0" eaLnBrk="1" fontAlgn="auto" latinLnBrk="0" hangingPunct="1">
              <a:lnSpc>
                <a:spcPct val="100000"/>
              </a:lnSpc>
              <a:spcBef>
                <a:spcPts val="0"/>
              </a:spcBef>
              <a:spcAft>
                <a:spcPts val="0"/>
              </a:spcAft>
              <a:buSzTx/>
              <a:buFont typeface="Arial" panose="020B0604020202020204" pitchFamily="34" charset="0"/>
              <a:buChar char="•"/>
              <a:tabLst/>
              <a:defRPr/>
            </a:pPr>
            <a:r>
              <a:rPr lang="en-GB" sz="1200" dirty="0">
                <a:latin typeface="Bdo"/>
                <a:sym typeface="Arial"/>
              </a:rPr>
              <a:t>Bia UAE will also leverage the network of it’s key stakeholders and secure transactions through DFIs and MBFIs (such as EBRD, EIB, IFC – World Bank‘s private sector financing arm), and thereby leverage their strong expertise and local presence in developing geographies.</a:t>
            </a:r>
          </a:p>
          <a:p>
            <a:pPr marL="171450" marR="0" lvl="0" indent="-171450" defTabSz="914400" rtl="0" eaLnBrk="1" fontAlgn="auto" latinLnBrk="0" hangingPunct="1">
              <a:lnSpc>
                <a:spcPct val="100000"/>
              </a:lnSpc>
              <a:spcBef>
                <a:spcPts val="0"/>
              </a:spcBef>
              <a:spcAft>
                <a:spcPts val="0"/>
              </a:spcAft>
              <a:buSzTx/>
              <a:buFont typeface="Arial" panose="020B0604020202020204" pitchFamily="34" charset="0"/>
              <a:buChar char="•"/>
              <a:tabLst/>
              <a:defRPr/>
            </a:pPr>
            <a:endParaRPr lang="en-GB" sz="1200" dirty="0">
              <a:latin typeface="Bdo"/>
              <a:sym typeface="Arial"/>
            </a:endParaRPr>
          </a:p>
          <a:p>
            <a:pPr marL="171450" marR="0" lvl="0" indent="-171450" defTabSz="914400" rtl="0" eaLnBrk="1" fontAlgn="auto" latinLnBrk="0" hangingPunct="1">
              <a:lnSpc>
                <a:spcPct val="100000"/>
              </a:lnSpc>
              <a:spcBef>
                <a:spcPts val="0"/>
              </a:spcBef>
              <a:spcAft>
                <a:spcPts val="0"/>
              </a:spcAft>
              <a:buSzTx/>
              <a:buFont typeface="Arial" panose="020B0604020202020204" pitchFamily="34" charset="0"/>
              <a:buChar char="•"/>
              <a:tabLst/>
              <a:defRPr/>
            </a:pPr>
            <a:r>
              <a:rPr lang="en-GB" sz="1200" dirty="0">
                <a:latin typeface="Bdo"/>
                <a:sym typeface="Arial"/>
              </a:rPr>
              <a:t>Bia UAE is going to engage (on a contract basis) and employ ( on a permanent basis) experts with a strong background in the field of developmental finance at junior and senior levels, conforming with major institutions active in the field of finance. Key personnel is already identified and discussions are ongoing for different positions, while main stakeholders are already onboarded.</a:t>
            </a:r>
          </a:p>
          <a:p>
            <a:pPr marL="171450" marR="0" lvl="0" indent="-171450" defTabSz="914400" rtl="0" eaLnBrk="1" fontAlgn="auto" latinLnBrk="0" hangingPunct="1">
              <a:lnSpc>
                <a:spcPct val="100000"/>
              </a:lnSpc>
              <a:spcBef>
                <a:spcPts val="0"/>
              </a:spcBef>
              <a:spcAft>
                <a:spcPts val="0"/>
              </a:spcAft>
              <a:buSzTx/>
              <a:buFont typeface="Arial" panose="020B0604020202020204" pitchFamily="34" charset="0"/>
              <a:buChar char="•"/>
              <a:tabLst/>
              <a:defRPr/>
            </a:pPr>
            <a:endParaRPr lang="en-GB" sz="1200" dirty="0">
              <a:latin typeface="Bdo"/>
              <a:sym typeface="Arial"/>
            </a:endParaRPr>
          </a:p>
        </p:txBody>
      </p:sp>
      <p:pic>
        <p:nvPicPr>
          <p:cNvPr id="18" name="Picture 17" descr="A logo with a circle and text&#10;&#10;Description automatically generated">
            <a:extLst>
              <a:ext uri="{FF2B5EF4-FFF2-40B4-BE49-F238E27FC236}">
                <a16:creationId xmlns:a16="http://schemas.microsoft.com/office/drawing/2014/main" id="{0990782D-F603-525C-5863-CE424DF804E5}"/>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230380" y="5910158"/>
            <a:ext cx="1702421" cy="859191"/>
          </a:xfrm>
          <a:prstGeom prst="rect">
            <a:avLst/>
          </a:prstGeom>
        </p:spPr>
      </p:pic>
      <p:cxnSp>
        <p:nvCxnSpPr>
          <p:cNvPr id="19" name="Straight Connector 18">
            <a:extLst>
              <a:ext uri="{FF2B5EF4-FFF2-40B4-BE49-F238E27FC236}">
                <a16:creationId xmlns:a16="http://schemas.microsoft.com/office/drawing/2014/main" id="{B6ECEF80-8B3D-5D32-40CC-F439AC289BF2}"/>
              </a:ext>
            </a:extLst>
          </p:cNvPr>
          <p:cNvCxnSpPr/>
          <p:nvPr/>
        </p:nvCxnSpPr>
        <p:spPr>
          <a:xfrm>
            <a:off x="914400" y="6429829"/>
            <a:ext cx="9173105" cy="0"/>
          </a:xfrm>
          <a:prstGeom prst="line">
            <a:avLst/>
          </a:prstGeom>
        </p:spPr>
        <p:style>
          <a:lnRef idx="1">
            <a:schemeClr val="dk1"/>
          </a:lnRef>
          <a:fillRef idx="0">
            <a:schemeClr val="dk1"/>
          </a:fillRef>
          <a:effectRef idx="0">
            <a:schemeClr val="dk1"/>
          </a:effectRef>
          <a:fontRef idx="minor">
            <a:schemeClr val="tx1"/>
          </a:fontRef>
        </p:style>
      </p:cxnSp>
      <p:sp>
        <p:nvSpPr>
          <p:cNvPr id="21" name="Rectangle 20">
            <a:extLst>
              <a:ext uri="{FF2B5EF4-FFF2-40B4-BE49-F238E27FC236}">
                <a16:creationId xmlns:a16="http://schemas.microsoft.com/office/drawing/2014/main" id="{84D5D088-E545-909C-AB73-EB2C9F159931}"/>
              </a:ext>
            </a:extLst>
          </p:cNvPr>
          <p:cNvSpPr/>
          <p:nvPr/>
        </p:nvSpPr>
        <p:spPr>
          <a:xfrm>
            <a:off x="0" y="1"/>
            <a:ext cx="3164983" cy="6858000"/>
          </a:xfrm>
          <a:prstGeom prst="rect">
            <a:avLst/>
          </a:prstGeom>
          <a:solidFill>
            <a:srgbClr val="4C574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extBox 22">
            <a:extLst>
              <a:ext uri="{FF2B5EF4-FFF2-40B4-BE49-F238E27FC236}">
                <a16:creationId xmlns:a16="http://schemas.microsoft.com/office/drawing/2014/main" id="{07A37883-0062-F5F1-BA94-61593060950D}"/>
              </a:ext>
            </a:extLst>
          </p:cNvPr>
          <p:cNvSpPr txBox="1"/>
          <p:nvPr/>
        </p:nvSpPr>
        <p:spPr>
          <a:xfrm>
            <a:off x="494977" y="6299024"/>
            <a:ext cx="322524" cy="253916"/>
          </a:xfrm>
          <a:prstGeom prst="rect">
            <a:avLst/>
          </a:prstGeom>
          <a:noFill/>
        </p:spPr>
        <p:txBody>
          <a:bodyPr wrap="none" rtlCol="0">
            <a:spAutoFit/>
          </a:bodyPr>
          <a:lstStyle/>
          <a:p>
            <a:r>
              <a:rPr lang="en-US" sz="1050" dirty="0">
                <a:solidFill>
                  <a:schemeClr val="bg1"/>
                </a:solidFill>
                <a:latin typeface="Bdo"/>
              </a:rPr>
              <a:t>09</a:t>
            </a:r>
          </a:p>
        </p:txBody>
      </p:sp>
      <p:pic>
        <p:nvPicPr>
          <p:cNvPr id="2050" name="Picture 2">
            <a:extLst>
              <a:ext uri="{FF2B5EF4-FFF2-40B4-BE49-F238E27FC236}">
                <a16:creationId xmlns:a16="http://schemas.microsoft.com/office/drawing/2014/main" id="{BBBC67FE-5507-48F5-BDBE-B0549248BA0A}"/>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20294" y="1192401"/>
            <a:ext cx="3309679" cy="46331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3988632"/>
      </p:ext>
    </p:extLst>
  </p:cSld>
  <p:clrMapOvr>
    <a:masterClrMapping/>
  </p:clrMapOvr>
  <p:transition spd="slow">
    <p:wipe/>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48</TotalTime>
  <Words>2416</Words>
  <Application>Microsoft Office PowerPoint</Application>
  <PresentationFormat>Widescreen</PresentationFormat>
  <Paragraphs>285</Paragraphs>
  <Slides>18</Slides>
  <Notes>17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18</vt:i4>
      </vt:variant>
    </vt:vector>
  </HeadingPairs>
  <TitlesOfParts>
    <vt:vector size="26" baseType="lpstr">
      <vt:lpstr>Aptos</vt:lpstr>
      <vt:lpstr>Aptos Display</vt:lpstr>
      <vt:lpstr>Arial</vt:lpstr>
      <vt:lpstr>Arial Rounded MT Bold</vt:lpstr>
      <vt:lpstr>Bdo</vt:lpstr>
      <vt:lpstr>Noto Sans Symbols</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VSS admin</dc:creator>
  <cp:lastModifiedBy>David Roach</cp:lastModifiedBy>
  <cp:revision>69</cp:revision>
  <dcterms:created xsi:type="dcterms:W3CDTF">2024-02-06T15:23:18Z</dcterms:created>
  <dcterms:modified xsi:type="dcterms:W3CDTF">2024-06-24T11:28:29Z</dcterms:modified>
</cp:coreProperties>
</file>